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D4B4ED32.xml" ContentType="application/vnd.ms-powerpoint.comments+xml"/>
  <Override PartName="/ppt/comments/modernComment_101_B3F20BBA.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6_A7E34B1B.xml" ContentType="application/vnd.ms-powerpoint.comments+xml"/>
  <Override PartName="/ppt/comments/modernComment_111_7D2C1B48.xml" ContentType="application/vnd.ms-powerpoint.comments+xml"/>
  <Override PartName="/ppt/comments/modernComment_10F_2FE927FC.xml" ContentType="application/vnd.ms-powerpoint.comments+xml"/>
  <Override PartName="/ppt/comments/modernComment_108_AED8E9A8.xml" ContentType="application/vnd.ms-powerpoint.comments+xml"/>
  <Override PartName="/ppt/comments/modernComment_10D_E788B9E9.xml" ContentType="application/vnd.ms-powerpoint.comments+xml"/>
  <Override PartName="/ppt/comments/modernComment_10A_3835E5F2.xml" ContentType="application/vnd.ms-powerpoint.comments+xml"/>
  <Override PartName="/ppt/comments/modernComment_10B_A25104D1.xml" ContentType="application/vnd.ms-powerpoint.comments+xml"/>
  <Override PartName="/ppt/comments/modernComment_117_B96FCDA6.xml" ContentType="application/vnd.ms-powerpoint.comments+xml"/>
  <Override PartName="/ppt/comments/modernComment_10E_5F5B6A85.xml" ContentType="application/vnd.ms-powerpoint.comments+xml"/>
  <Override PartName="/ppt/notesSlides/notesSlide3.xml" ContentType="application/vnd.openxmlformats-officedocument.presentationml.notesSlide+xml"/>
  <Override PartName="/ppt/comments/modernComment_11B_654F8A62.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27"/>
  </p:notesMasterIdLst>
  <p:sldIdLst>
    <p:sldId id="256" r:id="rId2"/>
    <p:sldId id="282" r:id="rId3"/>
    <p:sldId id="257" r:id="rId4"/>
    <p:sldId id="258" r:id="rId5"/>
    <p:sldId id="272" r:id="rId6"/>
    <p:sldId id="268" r:id="rId7"/>
    <p:sldId id="260" r:id="rId8"/>
    <p:sldId id="261" r:id="rId9"/>
    <p:sldId id="262" r:id="rId10"/>
    <p:sldId id="263" r:id="rId11"/>
    <p:sldId id="273" r:id="rId12"/>
    <p:sldId id="271" r:id="rId13"/>
    <p:sldId id="264" r:id="rId14"/>
    <p:sldId id="269" r:id="rId15"/>
    <p:sldId id="266" r:id="rId16"/>
    <p:sldId id="267" r:id="rId17"/>
    <p:sldId id="279" r:id="rId18"/>
    <p:sldId id="270" r:id="rId19"/>
    <p:sldId id="283" r:id="rId20"/>
    <p:sldId id="285" r:id="rId21"/>
    <p:sldId id="280" r:id="rId22"/>
    <p:sldId id="281" r:id="rId23"/>
    <p:sldId id="277" r:id="rId24"/>
    <p:sldId id="275"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170199-33AF-90A8-5DB8-8A2EF3C18566}" name="Guest User" initials="GU" userId="S::urn:spo:anon#46e2745634bfe23f0a55496f4c9ca3dc8fb7c5e81689b5cbb0b486517b0da52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microsoft.com/office/2018/10/relationships/authors" Target="author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microsoft.com/office/2016/11/relationships/changesInfo" Target="changesInfos/changesInfo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notesMaster" Target="notesMasters/notesMaster1.xml" /><Relationship Id="rId30" Type="http://schemas.openxmlformats.org/officeDocument/2006/relationships/theme" Target="theme/theme1.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 Azzam" userId="08017162-43a9-472f-91fc-00e01f25e668" providerId="ADAL" clId="{985D6A62-5E7D-B344-BFB9-F692A92252CB}"/>
    <pc:docChg chg="modSld">
      <pc:chgData name="Amir Azzam" userId="08017162-43a9-472f-91fc-00e01f25e668" providerId="ADAL" clId="{985D6A62-5E7D-B344-BFB9-F692A92252CB}" dt="2022-07-13T09:06:00.997" v="12" actId="20577"/>
      <pc:docMkLst>
        <pc:docMk/>
      </pc:docMkLst>
      <pc:sldChg chg="modSp">
        <pc:chgData name="Amir Azzam" userId="08017162-43a9-472f-91fc-00e01f25e668" providerId="ADAL" clId="{985D6A62-5E7D-B344-BFB9-F692A92252CB}" dt="2022-07-13T08:47:05.314" v="9" actId="20577"/>
        <pc:sldMkLst>
          <pc:docMk/>
          <pc:sldMk cId="3723036607" sldId="272"/>
        </pc:sldMkLst>
        <pc:spChg chg="mod">
          <ac:chgData name="Amir Azzam" userId="08017162-43a9-472f-91fc-00e01f25e668" providerId="ADAL" clId="{985D6A62-5E7D-B344-BFB9-F692A92252CB}" dt="2022-07-13T08:47:05.314" v="9" actId="20577"/>
          <ac:spMkLst>
            <pc:docMk/>
            <pc:sldMk cId="3723036607" sldId="272"/>
            <ac:spMk id="3" creationId="{73EFE733-EE6D-5570-77BC-323CEE4C047A}"/>
          </ac:spMkLst>
        </pc:spChg>
      </pc:sldChg>
      <pc:sldChg chg="modSp">
        <pc:chgData name="Amir Azzam" userId="08017162-43a9-472f-91fc-00e01f25e668" providerId="ADAL" clId="{985D6A62-5E7D-B344-BFB9-F692A92252CB}" dt="2022-07-13T09:06:00.997" v="12" actId="20577"/>
        <pc:sldMkLst>
          <pc:docMk/>
          <pc:sldMk cId="2100042568" sldId="273"/>
        </pc:sldMkLst>
        <pc:spChg chg="mod">
          <ac:chgData name="Amir Azzam" userId="08017162-43a9-472f-91fc-00e01f25e668" providerId="ADAL" clId="{985D6A62-5E7D-B344-BFB9-F692A92252CB}" dt="2022-07-13T09:06:00.997" v="12" actId="20577"/>
          <ac:spMkLst>
            <pc:docMk/>
            <pc:sldMk cId="2100042568" sldId="273"/>
            <ac:spMk id="3" creationId="{CBAB90D3-837B-082B-9691-BF44F229D16A}"/>
          </ac:spMkLst>
        </pc:spChg>
      </pc:sldChg>
      <pc:sldChg chg="modSp">
        <pc:chgData name="Amir Azzam" userId="08017162-43a9-472f-91fc-00e01f25e668" providerId="ADAL" clId="{985D6A62-5E7D-B344-BFB9-F692A92252CB}" dt="2022-07-13T08:45:16.131" v="1" actId="20577"/>
        <pc:sldMkLst>
          <pc:docMk/>
          <pc:sldMk cId="3053852355" sldId="282"/>
        </pc:sldMkLst>
        <pc:spChg chg="mod">
          <ac:chgData name="Amir Azzam" userId="08017162-43a9-472f-91fc-00e01f25e668" providerId="ADAL" clId="{985D6A62-5E7D-B344-BFB9-F692A92252CB}" dt="2022-07-13T08:45:16.131" v="1" actId="20577"/>
          <ac:spMkLst>
            <pc:docMk/>
            <pc:sldMk cId="3053852355" sldId="282"/>
            <ac:spMk id="3" creationId="{77A53A9F-2436-2922-BC9B-AF998BD08D70}"/>
          </ac:spMkLst>
        </pc:spChg>
      </pc:sldChg>
    </pc:docChg>
  </pc:docChgLst>
</pc:chgInfo>
</file>

<file path=ppt/comments/modernComment_100_D4B4ED32.xml><?xml version="1.0" encoding="utf-8"?>
<p188:cmLst xmlns:a="http://schemas.openxmlformats.org/drawingml/2006/main" xmlns:r="http://schemas.openxmlformats.org/officeDocument/2006/relationships" xmlns:p188="http://schemas.microsoft.com/office/powerpoint/2018/8/main">
  <p188:cm id="{AB5557DE-FA00-4A4D-A9A6-7C7F25796258}" authorId="{33170199-33AF-90A8-5DB8-8A2EF3C18566}" status="resolved" created="2022-07-09T16:04:12.078" complete="100000">
    <ac:deMkLst xmlns:ac="http://schemas.microsoft.com/office/drawing/2013/main/command">
      <pc:docMk xmlns:pc="http://schemas.microsoft.com/office/powerpoint/2013/main/command"/>
      <pc:sldMk xmlns:pc="http://schemas.microsoft.com/office/powerpoint/2013/main/command" cId="3568626994" sldId="256"/>
      <ac:spMk id="3" creationId="{D26C5692-FFF0-9E83-8B09-44AB182384DB}"/>
    </ac:deMkLst>
    <p188:txBody>
      <a:bodyPr/>
      <a:lstStyle/>
      <a:p>
        <a:r>
          <a:rPr lang="en-US"/>
          <a:t>your email</a:t>
        </a:r>
      </a:p>
    </p188:txBody>
  </p188:cm>
</p188:cmLst>
</file>

<file path=ppt/comments/modernComment_101_B3F20BBA.xml><?xml version="1.0" encoding="utf-8"?>
<p188:cmLst xmlns:a="http://schemas.openxmlformats.org/drawingml/2006/main" xmlns:r="http://schemas.openxmlformats.org/officeDocument/2006/relationships" xmlns:p188="http://schemas.microsoft.com/office/powerpoint/2018/8/main">
  <p188:cm id="{61D6A729-C4FC-4C9B-902F-EC44737DBC07}" authorId="{33170199-33AF-90A8-5DB8-8A2EF3C18566}" created="2022-07-09T16:07:31.948">
    <pc:sldMkLst xmlns:pc="http://schemas.microsoft.com/office/powerpoint/2013/main/command">
      <pc:docMk/>
      <pc:sldMk cId="3018984378" sldId="257"/>
    </pc:sldMkLst>
    <p188:txBody>
      <a:bodyPr/>
      <a:lstStyle/>
      <a:p>
        <a:r>
          <a:rPr lang="en-US"/>
          <a:t>the titles of the slide are not related to the index...</a:t>
        </a:r>
      </a:p>
    </p188:txBody>
  </p188:cm>
</p188:cmLst>
</file>

<file path=ppt/comments/modernComment_106_A7E34B1B.xml><?xml version="1.0" encoding="utf-8"?>
<p188:cmLst xmlns:a="http://schemas.openxmlformats.org/drawingml/2006/main" xmlns:r="http://schemas.openxmlformats.org/officeDocument/2006/relationships" xmlns:p188="http://schemas.microsoft.com/office/powerpoint/2018/8/main">
  <p188:cm id="{D6BD3CDD-61D0-4300-960D-142583E4B929}" authorId="{33170199-33AF-90A8-5DB8-8A2EF3C18566}" created="2022-07-09T16:09:02.206">
    <pc:sldMkLst xmlns:pc="http://schemas.microsoft.com/office/powerpoint/2013/main/command">
      <pc:docMk/>
      <pc:sldMk cId="2816690971" sldId="262"/>
    </pc:sldMkLst>
    <p188:txBody>
      <a:bodyPr/>
      <a:lstStyle/>
      <a:p>
        <a:r>
          <a:rPr lang="en-US"/>
          <a:t>logo</a:t>
        </a:r>
      </a:p>
    </p188:txBody>
  </p188:cm>
</p188:cmLst>
</file>

<file path=ppt/comments/modernComment_108_AED8E9A8.xml><?xml version="1.0" encoding="utf-8"?>
<p188:cmLst xmlns:a="http://schemas.openxmlformats.org/drawingml/2006/main" xmlns:r="http://schemas.openxmlformats.org/officeDocument/2006/relationships" xmlns:p188="http://schemas.microsoft.com/office/powerpoint/2018/8/main">
  <p188:cm id="{8A9237C5-FD5D-4CA2-A138-4E742B7530C4}" authorId="{33170199-33AF-90A8-5DB8-8A2EF3C18566}" created="2022-07-09T15:55:11.137">
    <pc:sldMkLst xmlns:pc="http://schemas.microsoft.com/office/powerpoint/2013/main/command">
      <pc:docMk/>
      <pc:sldMk cId="2933451176" sldId="264"/>
    </pc:sldMkLst>
    <p188:txBody>
      <a:bodyPr/>
      <a:lstStyle/>
      <a:p>
        <a:r>
          <a:rPr lang="en-US"/>
          <a:t>need one line of the description</a:t>
        </a:r>
      </a:p>
    </p188:txBody>
  </p188:cm>
</p188:cmLst>
</file>

<file path=ppt/comments/modernComment_10A_3835E5F2.xml><?xml version="1.0" encoding="utf-8"?>
<p188:cmLst xmlns:a="http://schemas.openxmlformats.org/drawingml/2006/main" xmlns:r="http://schemas.openxmlformats.org/officeDocument/2006/relationships" xmlns:p188="http://schemas.microsoft.com/office/powerpoint/2018/8/main">
  <p188:cm id="{D0059951-5055-4105-A18E-07FE8CEB53C3}" authorId="{33170199-33AF-90A8-5DB8-8A2EF3C18566}" created="2022-07-09T15:55:54.358">
    <pc:sldMkLst xmlns:pc="http://schemas.microsoft.com/office/powerpoint/2013/main/command">
      <pc:docMk/>
      <pc:sldMk cId="943056370" sldId="266"/>
    </pc:sldMkLst>
    <p188:txBody>
      <a:bodyPr/>
      <a:lstStyle/>
      <a:p>
        <a:r>
          <a:rPr lang="en-US"/>
          <a:t>one line of the description and the logo</a:t>
        </a:r>
      </a:p>
    </p188:txBody>
  </p188:cm>
</p188:cmLst>
</file>

<file path=ppt/comments/modernComment_10B_A25104D1.xml><?xml version="1.0" encoding="utf-8"?>
<p188:cmLst xmlns:a="http://schemas.openxmlformats.org/drawingml/2006/main" xmlns:r="http://schemas.openxmlformats.org/officeDocument/2006/relationships" xmlns:p188="http://schemas.microsoft.com/office/powerpoint/2018/8/main">
  <p188:cm id="{BCB8E32C-ECCD-42F6-9DF1-1DDACB895DB7}" authorId="{33170199-33AF-90A8-5DB8-8A2EF3C18566}" created="2022-07-09T15:57:11.863">
    <pc:sldMkLst xmlns:pc="http://schemas.microsoft.com/office/powerpoint/2013/main/command">
      <pc:docMk/>
      <pc:sldMk cId="2723218641" sldId="267"/>
    </pc:sldMkLst>
    <p188:replyLst>
      <p188:reply id="{6504C3F3-BF66-4D2B-B425-B98FE6BB1B91}" authorId="{33170199-33AF-90A8-5DB8-8A2EF3C18566}" created="2022-07-09T15:57:18.707">
        <p188:txBody>
          <a:bodyPr/>
          <a:lstStyle/>
          <a:p>
            <a:r>
              <a:rPr lang="en-US"/>
              <a:t>and the logo </a:t>
            </a:r>
          </a:p>
        </p188:txBody>
      </p188:reply>
    </p188:replyLst>
    <p188:txBody>
      <a:bodyPr/>
      <a:lstStyle/>
      <a:p>
        <a:r>
          <a:rPr lang="en-US"/>
          <a:t>3 points of the results. Hightlighs </a:t>
        </a:r>
      </a:p>
    </p188:txBody>
  </p188:cm>
  <p188:cm id="{22A06203-3ED3-43F5-BC6B-A46E4330CE8A}" authorId="{33170199-33AF-90A8-5DB8-8A2EF3C18566}" created="2022-07-09T16:02:37.729">
    <pc:sldMkLst xmlns:pc="http://schemas.microsoft.com/office/powerpoint/2013/main/command">
      <pc:docMk/>
      <pc:sldMk cId="2723218641" sldId="267"/>
    </pc:sldMkLst>
    <p188:txBody>
      <a:bodyPr/>
      <a:lstStyle/>
      <a:p>
        <a:r>
          <a:rPr lang="en-US"/>
          <a:t>Ex: The results of all the thesis, not ONLY of the algorithm, don't you?</a:t>
        </a:r>
      </a:p>
    </p188:txBody>
  </p188:cm>
</p188:cmLst>
</file>

<file path=ppt/comments/modernComment_10D_E788B9E9.xml><?xml version="1.0" encoding="utf-8"?>
<p188:cmLst xmlns:a="http://schemas.openxmlformats.org/drawingml/2006/main" xmlns:r="http://schemas.openxmlformats.org/officeDocument/2006/relationships" xmlns:p188="http://schemas.microsoft.com/office/powerpoint/2018/8/main">
  <p188:cm id="{20BC190A-7F1A-4486-8E87-FADDCA2E44E7}" authorId="{33170199-33AF-90A8-5DB8-8A2EF3C18566}" created="2022-07-09T15:55:29.138">
    <pc:sldMkLst xmlns:pc="http://schemas.microsoft.com/office/powerpoint/2013/main/command">
      <pc:docMk/>
      <pc:sldMk cId="3884497385" sldId="269"/>
    </pc:sldMkLst>
    <p188:txBody>
      <a:bodyPr/>
      <a:lstStyle/>
      <a:p>
        <a:r>
          <a:rPr lang="en-US"/>
          <a:t>one line de description and the logo</a:t>
        </a:r>
      </a:p>
    </p188:txBody>
  </p188:cm>
</p188:cmLst>
</file>

<file path=ppt/comments/modernComment_10E_5F5B6A85.xml><?xml version="1.0" encoding="utf-8"?>
<p188:cmLst xmlns:a="http://schemas.openxmlformats.org/drawingml/2006/main" xmlns:r="http://schemas.openxmlformats.org/officeDocument/2006/relationships" xmlns:p188="http://schemas.microsoft.com/office/powerpoint/2018/8/main">
  <p188:cm id="{7E617C05-18F6-4AA7-A0D3-EEEE350A70B8}" authorId="{33170199-33AF-90A8-5DB8-8A2EF3C18566}" created="2022-07-09T15:58:42.743">
    <pc:sldMkLst xmlns:pc="http://schemas.microsoft.com/office/powerpoint/2013/main/command">
      <pc:docMk/>
      <pc:sldMk cId="1599826565" sldId="270"/>
    </pc:sldMkLst>
    <p188:txBody>
      <a:bodyPr/>
      <a:lstStyle/>
      <a:p>
        <a:r>
          <a:rPr lang="en-US"/>
          <a:t>Need more data is no a future line, could be, train the model with more Data. </a:t>
        </a:r>
      </a:p>
    </p188:txBody>
  </p188:cm>
  <p188:cm id="{BF99A1F5-70E1-44EE-95E8-1DECCD3CF2B1}" authorId="{33170199-33AF-90A8-5DB8-8A2EF3C18566}" created="2022-07-09T15:58:48.884">
    <pc:sldMkLst xmlns:pc="http://schemas.microsoft.com/office/powerpoint/2013/main/command">
      <pc:docMk/>
      <pc:sldMk cId="1599826565" sldId="270"/>
    </pc:sldMkLst>
    <p188:txBody>
      <a:bodyPr/>
      <a:lstStyle/>
      <a:p>
        <a:r>
          <a:rPr lang="en-US"/>
          <a:t>Logo</a:t>
        </a:r>
      </a:p>
    </p188:txBody>
  </p188:cm>
</p188:cmLst>
</file>

<file path=ppt/comments/modernComment_10F_2FE927FC.xml><?xml version="1.0" encoding="utf-8"?>
<p188:cmLst xmlns:a="http://schemas.openxmlformats.org/drawingml/2006/main" xmlns:r="http://schemas.openxmlformats.org/officeDocument/2006/relationships" xmlns:p188="http://schemas.microsoft.com/office/powerpoint/2018/8/main">
  <p188:cm id="{EA61254B-CE1F-4F30-8F77-CB3E93A53A66}" authorId="{33170199-33AF-90A8-5DB8-8A2EF3C18566}" created="2022-07-09T16:08:42.846">
    <pc:sldMkLst xmlns:pc="http://schemas.microsoft.com/office/powerpoint/2013/main/command">
      <pc:docMk/>
      <pc:sldMk cId="803809276" sldId="271"/>
    </pc:sldMkLst>
    <p188:txBody>
      <a:bodyPr/>
      <a:lstStyle/>
      <a:p>
        <a:r>
          <a:rPr lang="en-US"/>
          <a:t>logo</a:t>
        </a:r>
      </a:p>
    </p188:txBody>
  </p188:cm>
</p188:cmLst>
</file>

<file path=ppt/comments/modernComment_111_7D2C1B48.xml><?xml version="1.0" encoding="utf-8"?>
<p188:cmLst xmlns:a="http://schemas.openxmlformats.org/drawingml/2006/main" xmlns:r="http://schemas.openxmlformats.org/officeDocument/2006/relationships" xmlns:p188="http://schemas.microsoft.com/office/powerpoint/2018/8/main">
  <p188:cm id="{B40CC7D4-8E20-4A7B-9C5C-8F220C8092E9}" authorId="{33170199-33AF-90A8-5DB8-8A2EF3C18566}" created="2022-07-09T16:08:48.674">
    <pc:sldMkLst xmlns:pc="http://schemas.microsoft.com/office/powerpoint/2013/main/command">
      <pc:docMk/>
      <pc:sldMk cId="2100042568" sldId="273"/>
    </pc:sldMkLst>
    <p188:txBody>
      <a:bodyPr/>
      <a:lstStyle/>
      <a:p>
        <a:r>
          <a:rPr lang="en-US"/>
          <a:t>logo</a:t>
        </a:r>
      </a:p>
    </p188:txBody>
  </p188:cm>
</p188:cmLst>
</file>

<file path=ppt/comments/modernComment_117_B96FCDA6.xml><?xml version="1.0" encoding="utf-8"?>
<p188:cmLst xmlns:a="http://schemas.openxmlformats.org/drawingml/2006/main" xmlns:r="http://schemas.openxmlformats.org/officeDocument/2006/relationships" xmlns:p188="http://schemas.microsoft.com/office/powerpoint/2018/8/main">
  <p188:cm id="{96F7A0F5-521A-48E6-995C-F24A8B0AC1DA}" authorId="{33170199-33AF-90A8-5DB8-8A2EF3C18566}" created="2022-07-09T15:57:35.770">
    <pc:sldMkLst xmlns:pc="http://schemas.microsoft.com/office/powerpoint/2013/main/command">
      <pc:docMk/>
      <pc:sldMk cId="3111112102" sldId="279"/>
    </pc:sldMkLst>
    <p188:replyLst>
      <p188:reply id="{6EF773C0-BDEC-452F-A34D-424BFBAB8C2A}" authorId="{33170199-33AF-90A8-5DB8-8A2EF3C18566}" created="2022-07-09T16:03:21.950">
        <p188:txBody>
          <a:bodyPr/>
          <a:lstStyle/>
          <a:p>
            <a:r>
              <a:rPr lang="en-US"/>
              <a:t>DISCUSSION HAS TO BE RELATED to the results, </a:t>
            </a:r>
          </a:p>
        </p188:txBody>
      </p188:reply>
    </p188:replyLst>
    <p188:txBody>
      <a:bodyPr/>
      <a:lstStyle/>
      <a:p>
        <a:r>
          <a:rPr lang="en-US"/>
          <a:t>the same like the result slide</a:t>
        </a:r>
      </a:p>
    </p188:txBody>
  </p188:cm>
</p188:cmLst>
</file>

<file path=ppt/comments/modernComment_11B_654F8A62.xml><?xml version="1.0" encoding="utf-8"?>
<p188:cmLst xmlns:a="http://schemas.openxmlformats.org/drawingml/2006/main" xmlns:r="http://schemas.openxmlformats.org/officeDocument/2006/relationships" xmlns:p188="http://schemas.microsoft.com/office/powerpoint/2018/8/main">
  <p188:cm id="{8C4FDD42-D6C3-4D3C-A152-91854E45EF3B}" authorId="{33170199-33AF-90A8-5DB8-8A2EF3C18566}" created="2022-07-09T16:08:34.189">
    <pc:sldMkLst xmlns:pc="http://schemas.microsoft.com/office/powerpoint/2013/main/command">
      <pc:docMk/>
      <pc:sldMk cId="1699711586" sldId="283"/>
    </pc:sldMkLst>
    <p188:txBody>
      <a:bodyPr/>
      <a:lstStyle/>
      <a:p>
        <a:r>
          <a:rPr lang="en-US"/>
          <a:t>logo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0403F-E941-42BA-B71C-D601B0A46DBD}"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163C5-D5A1-4E72-87E1-5792B3923E1E}" type="slidenum">
              <a:rPr lang="en-US" smtClean="0"/>
              <a:t>‹#›</a:t>
            </a:fld>
            <a:endParaRPr lang="en-US"/>
          </a:p>
        </p:txBody>
      </p:sp>
    </p:spTree>
    <p:extLst>
      <p:ext uri="{BB962C8B-B14F-4D97-AF65-F5344CB8AC3E}">
        <p14:creationId xmlns:p14="http://schemas.microsoft.com/office/powerpoint/2010/main" val="2771836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Write small description </a:t>
            </a:r>
          </a:p>
        </p:txBody>
      </p:sp>
      <p:sp>
        <p:nvSpPr>
          <p:cNvPr id="4" name="Slide Number Placeholder 3"/>
          <p:cNvSpPr>
            <a:spLocks noGrp="1"/>
          </p:cNvSpPr>
          <p:nvPr>
            <p:ph type="sldNum" sz="quarter" idx="5"/>
          </p:nvPr>
        </p:nvSpPr>
        <p:spPr/>
        <p:txBody>
          <a:bodyPr/>
          <a:lstStyle/>
          <a:p>
            <a:fld id="{A17163C5-D5A1-4E72-87E1-5792B3923E1E}" type="slidenum">
              <a:rPr lang="en-US" smtClean="0"/>
              <a:t>4</a:t>
            </a:fld>
            <a:endParaRPr lang="en-US"/>
          </a:p>
        </p:txBody>
      </p:sp>
    </p:spTree>
    <p:extLst>
      <p:ext uri="{BB962C8B-B14F-4D97-AF65-F5344CB8AC3E}">
        <p14:creationId xmlns:p14="http://schemas.microsoft.com/office/powerpoint/2010/main" val="297733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Predict the ground state energy of the molecular Hamiltonian out of the circuit needed to calculate that energy by the quantum computer, by training an LSTM model using data collected by a quantum computer. </a:t>
            </a:r>
          </a:p>
          <a:p>
            <a:endParaRPr lang="en-US"/>
          </a:p>
          <a:p>
            <a:endParaRPr lang="en-US"/>
          </a:p>
        </p:txBody>
      </p:sp>
      <p:sp>
        <p:nvSpPr>
          <p:cNvPr id="4" name="Slide Number Placeholder 3"/>
          <p:cNvSpPr>
            <a:spLocks noGrp="1"/>
          </p:cNvSpPr>
          <p:nvPr>
            <p:ph type="sldNum" sz="quarter" idx="5"/>
          </p:nvPr>
        </p:nvSpPr>
        <p:spPr/>
        <p:txBody>
          <a:bodyPr/>
          <a:lstStyle/>
          <a:p>
            <a:fld id="{A17163C5-D5A1-4E72-87E1-5792B3923E1E}" type="slidenum">
              <a:rPr lang="en-US" smtClean="0"/>
              <a:t>6</a:t>
            </a:fld>
            <a:endParaRPr lang="en-US"/>
          </a:p>
        </p:txBody>
      </p:sp>
    </p:spTree>
    <p:extLst>
      <p:ext uri="{BB962C8B-B14F-4D97-AF65-F5344CB8AC3E}">
        <p14:creationId xmlns:p14="http://schemas.microsoft.com/office/powerpoint/2010/main" val="73157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with current computational resources available a conclusive result can not be reached to weather this hypothesis is possible or not. </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A17163C5-D5A1-4E72-87E1-5792B3923E1E}" type="slidenum">
              <a:rPr lang="en-US" smtClean="0"/>
              <a:t>19</a:t>
            </a:fld>
            <a:endParaRPr lang="en-US"/>
          </a:p>
        </p:txBody>
      </p:sp>
    </p:spTree>
    <p:extLst>
      <p:ext uri="{BB962C8B-B14F-4D97-AF65-F5344CB8AC3E}">
        <p14:creationId xmlns:p14="http://schemas.microsoft.com/office/powerpoint/2010/main" val="3457982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D8E7-BEE0-E44A-A64B-F165664C0A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E3570C-5CDA-D051-3E22-E9A2803886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E82988-B1C0-9F66-5F84-FC9AB91C04CE}"/>
              </a:ext>
            </a:extLst>
          </p:cNvPr>
          <p:cNvSpPr>
            <a:spLocks noGrp="1"/>
          </p:cNvSpPr>
          <p:nvPr>
            <p:ph type="dt" sz="half" idx="10"/>
          </p:nvPr>
        </p:nvSpPr>
        <p:spPr/>
        <p:txBody>
          <a:bodyPr/>
          <a:lstStyle/>
          <a:p>
            <a:fld id="{9152E32E-487C-426E-848D-921F2D8200A6}" type="datetime1">
              <a:rPr lang="en-US" smtClean="0"/>
              <a:t>7/14/2022</a:t>
            </a:fld>
            <a:endParaRPr lang="en-US"/>
          </a:p>
        </p:txBody>
      </p:sp>
      <p:sp>
        <p:nvSpPr>
          <p:cNvPr id="5" name="Footer Placeholder 4">
            <a:extLst>
              <a:ext uri="{FF2B5EF4-FFF2-40B4-BE49-F238E27FC236}">
                <a16:creationId xmlns:a16="http://schemas.microsoft.com/office/drawing/2014/main" id="{22EBE816-5B5F-8CFB-73E6-B4C5A412B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BDF66-8B6D-D4EC-CF4F-3AAF0310BD87}"/>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1721721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FCE67-2698-31B5-92C8-A260BCE67B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A300DA-E75B-8358-3B2B-40AF99C20A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79093F-2D0B-199F-0E08-301171519B10}"/>
              </a:ext>
            </a:extLst>
          </p:cNvPr>
          <p:cNvSpPr>
            <a:spLocks noGrp="1"/>
          </p:cNvSpPr>
          <p:nvPr>
            <p:ph type="dt" sz="half" idx="10"/>
          </p:nvPr>
        </p:nvSpPr>
        <p:spPr/>
        <p:txBody>
          <a:bodyPr/>
          <a:lstStyle/>
          <a:p>
            <a:fld id="{2D2D9AA7-E00C-4392-A3E0-1E7076F02D40}" type="datetime1">
              <a:rPr lang="en-US" smtClean="0"/>
              <a:t>7/14/2022</a:t>
            </a:fld>
            <a:endParaRPr lang="en-US"/>
          </a:p>
        </p:txBody>
      </p:sp>
      <p:sp>
        <p:nvSpPr>
          <p:cNvPr id="5" name="Footer Placeholder 4">
            <a:extLst>
              <a:ext uri="{FF2B5EF4-FFF2-40B4-BE49-F238E27FC236}">
                <a16:creationId xmlns:a16="http://schemas.microsoft.com/office/drawing/2014/main" id="{B96293C5-621C-57B6-D1BD-573D5FC54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164DE-4595-C52B-44F5-9546F838EF64}"/>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1041481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43AD2A-09CB-45A2-AFA1-BDA93AC24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BEB487-91C6-9678-BB39-27808F6EF5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A8371-0578-7E23-E9C1-36392AB1E545}"/>
              </a:ext>
            </a:extLst>
          </p:cNvPr>
          <p:cNvSpPr>
            <a:spLocks noGrp="1"/>
          </p:cNvSpPr>
          <p:nvPr>
            <p:ph type="dt" sz="half" idx="10"/>
          </p:nvPr>
        </p:nvSpPr>
        <p:spPr/>
        <p:txBody>
          <a:bodyPr/>
          <a:lstStyle/>
          <a:p>
            <a:fld id="{428DF50A-68AB-44E6-82D8-C2AAF9CC22EC}" type="datetime1">
              <a:rPr lang="en-US" smtClean="0"/>
              <a:t>7/14/2022</a:t>
            </a:fld>
            <a:endParaRPr lang="en-US"/>
          </a:p>
        </p:txBody>
      </p:sp>
      <p:sp>
        <p:nvSpPr>
          <p:cNvPr id="5" name="Footer Placeholder 4">
            <a:extLst>
              <a:ext uri="{FF2B5EF4-FFF2-40B4-BE49-F238E27FC236}">
                <a16:creationId xmlns:a16="http://schemas.microsoft.com/office/drawing/2014/main" id="{870340E7-5312-E4BA-E639-B4CB96E64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6DA62-B36B-78BA-E3C5-743D31CBF7CC}"/>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609231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2042-48B7-30E0-5C29-8918CEF52D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C21E1-0D7F-DE18-3B04-6AB39D786B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A9B95-8076-203C-F3E5-DBE44D5B2E99}"/>
              </a:ext>
            </a:extLst>
          </p:cNvPr>
          <p:cNvSpPr>
            <a:spLocks noGrp="1"/>
          </p:cNvSpPr>
          <p:nvPr>
            <p:ph type="dt" sz="half" idx="10"/>
          </p:nvPr>
        </p:nvSpPr>
        <p:spPr/>
        <p:txBody>
          <a:bodyPr/>
          <a:lstStyle/>
          <a:p>
            <a:fld id="{F209CA8A-3D22-4CA2-8A9C-A50F0ED36481}" type="datetime1">
              <a:rPr lang="en-US" smtClean="0"/>
              <a:t>7/14/2022</a:t>
            </a:fld>
            <a:endParaRPr lang="en-US"/>
          </a:p>
        </p:txBody>
      </p:sp>
      <p:sp>
        <p:nvSpPr>
          <p:cNvPr id="5" name="Footer Placeholder 4">
            <a:extLst>
              <a:ext uri="{FF2B5EF4-FFF2-40B4-BE49-F238E27FC236}">
                <a16:creationId xmlns:a16="http://schemas.microsoft.com/office/drawing/2014/main" id="{D99DD0B4-62AB-A913-C999-27511D37B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0293B-FD72-A251-6F50-5E0AE1DE689D}"/>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688936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3CFC-C121-634B-1A24-7E8670D5C9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392F1F-D01A-6EC4-9D76-659753AA2F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EBF98-1F14-CA97-D851-F49BE829A160}"/>
              </a:ext>
            </a:extLst>
          </p:cNvPr>
          <p:cNvSpPr>
            <a:spLocks noGrp="1"/>
          </p:cNvSpPr>
          <p:nvPr>
            <p:ph type="dt" sz="half" idx="10"/>
          </p:nvPr>
        </p:nvSpPr>
        <p:spPr/>
        <p:txBody>
          <a:bodyPr/>
          <a:lstStyle/>
          <a:p>
            <a:fld id="{D619C88E-DCA5-40EA-A899-E4597A92D318}" type="datetime1">
              <a:rPr lang="en-US" smtClean="0"/>
              <a:t>7/14/2022</a:t>
            </a:fld>
            <a:endParaRPr lang="en-US"/>
          </a:p>
        </p:txBody>
      </p:sp>
      <p:sp>
        <p:nvSpPr>
          <p:cNvPr id="5" name="Footer Placeholder 4">
            <a:extLst>
              <a:ext uri="{FF2B5EF4-FFF2-40B4-BE49-F238E27FC236}">
                <a16:creationId xmlns:a16="http://schemas.microsoft.com/office/drawing/2014/main" id="{1DB0F1CD-2B8F-6B92-5672-037C37BE4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1488-DF8C-AE5E-3FF1-D355EE220EED}"/>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40294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0752-90BE-EDA6-85F4-A5C702DA9C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DF6F7-4980-61D6-32C3-8DED6E85F0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3D74ED-A492-CF36-B0EA-A42226EFF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29BBBA-AB99-3F0F-C6D3-FFB919A18B74}"/>
              </a:ext>
            </a:extLst>
          </p:cNvPr>
          <p:cNvSpPr>
            <a:spLocks noGrp="1"/>
          </p:cNvSpPr>
          <p:nvPr>
            <p:ph type="dt" sz="half" idx="10"/>
          </p:nvPr>
        </p:nvSpPr>
        <p:spPr/>
        <p:txBody>
          <a:bodyPr/>
          <a:lstStyle/>
          <a:p>
            <a:fld id="{A9566E49-9C17-4EEC-A0DB-57D391EF3D6A}" type="datetime1">
              <a:rPr lang="en-US" smtClean="0"/>
              <a:t>7/14/2022</a:t>
            </a:fld>
            <a:endParaRPr lang="en-US"/>
          </a:p>
        </p:txBody>
      </p:sp>
      <p:sp>
        <p:nvSpPr>
          <p:cNvPr id="6" name="Footer Placeholder 5">
            <a:extLst>
              <a:ext uri="{FF2B5EF4-FFF2-40B4-BE49-F238E27FC236}">
                <a16:creationId xmlns:a16="http://schemas.microsoft.com/office/drawing/2014/main" id="{ACE5C37C-2D33-79F9-B1D9-1502B7A2F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61236-3565-6C26-0E64-7731CF122E37}"/>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3326070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B5CC-EEAB-1B1F-29DB-B897A033C4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A1EDB8-D5D8-7D32-9EAF-D8257B181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85D640-E80C-D69C-9648-BC0EF4811B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242E1B-7E62-84D6-4E11-06A28CF4D7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D1228A-0BA9-6725-718F-FEA0A7553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5A28A5-6277-35C7-DE83-0C4A35BD0651}"/>
              </a:ext>
            </a:extLst>
          </p:cNvPr>
          <p:cNvSpPr>
            <a:spLocks noGrp="1"/>
          </p:cNvSpPr>
          <p:nvPr>
            <p:ph type="dt" sz="half" idx="10"/>
          </p:nvPr>
        </p:nvSpPr>
        <p:spPr/>
        <p:txBody>
          <a:bodyPr/>
          <a:lstStyle/>
          <a:p>
            <a:fld id="{FA88A554-F079-4260-AFE9-2EC49BDE22C3}" type="datetime1">
              <a:rPr lang="en-US" smtClean="0"/>
              <a:t>7/14/2022</a:t>
            </a:fld>
            <a:endParaRPr lang="en-US"/>
          </a:p>
        </p:txBody>
      </p:sp>
      <p:sp>
        <p:nvSpPr>
          <p:cNvPr id="8" name="Footer Placeholder 7">
            <a:extLst>
              <a:ext uri="{FF2B5EF4-FFF2-40B4-BE49-F238E27FC236}">
                <a16:creationId xmlns:a16="http://schemas.microsoft.com/office/drawing/2014/main" id="{15345D7E-F3B7-0FD7-1C21-9FDB2320DD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702503-FEC7-6EFC-0304-2F88B84B5F02}"/>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363382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5EFE8-C5F0-FE6F-B3C6-C9E14B4181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105005-C033-100C-6185-D086B00CD525}"/>
              </a:ext>
            </a:extLst>
          </p:cNvPr>
          <p:cNvSpPr>
            <a:spLocks noGrp="1"/>
          </p:cNvSpPr>
          <p:nvPr>
            <p:ph type="dt" sz="half" idx="10"/>
          </p:nvPr>
        </p:nvSpPr>
        <p:spPr/>
        <p:txBody>
          <a:bodyPr/>
          <a:lstStyle/>
          <a:p>
            <a:fld id="{560EA8E6-9060-4BB4-B79C-EED73FFC8AE8}" type="datetime1">
              <a:rPr lang="en-US" smtClean="0"/>
              <a:t>7/14/2022</a:t>
            </a:fld>
            <a:endParaRPr lang="en-US"/>
          </a:p>
        </p:txBody>
      </p:sp>
      <p:sp>
        <p:nvSpPr>
          <p:cNvPr id="4" name="Footer Placeholder 3">
            <a:extLst>
              <a:ext uri="{FF2B5EF4-FFF2-40B4-BE49-F238E27FC236}">
                <a16:creationId xmlns:a16="http://schemas.microsoft.com/office/drawing/2014/main" id="{39AC7FEC-35D1-B8FE-A795-13EEA64B23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6B3415-7BE7-83A7-3EAF-9BF0B93EA406}"/>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84690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BC6B32-573E-FE5C-E507-AF3A221F53A3}"/>
              </a:ext>
            </a:extLst>
          </p:cNvPr>
          <p:cNvSpPr>
            <a:spLocks noGrp="1"/>
          </p:cNvSpPr>
          <p:nvPr>
            <p:ph type="dt" sz="half" idx="10"/>
          </p:nvPr>
        </p:nvSpPr>
        <p:spPr/>
        <p:txBody>
          <a:bodyPr/>
          <a:lstStyle/>
          <a:p>
            <a:fld id="{E9C256E2-AEE8-47F3-9AF7-E2E8AE0DB16A}" type="datetime1">
              <a:rPr lang="en-US" smtClean="0"/>
              <a:t>7/14/2022</a:t>
            </a:fld>
            <a:endParaRPr lang="en-US"/>
          </a:p>
        </p:txBody>
      </p:sp>
      <p:sp>
        <p:nvSpPr>
          <p:cNvPr id="3" name="Footer Placeholder 2">
            <a:extLst>
              <a:ext uri="{FF2B5EF4-FFF2-40B4-BE49-F238E27FC236}">
                <a16:creationId xmlns:a16="http://schemas.microsoft.com/office/drawing/2014/main" id="{9312BB58-9329-9289-60A5-F5CB7E6DA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4DD2A-CC90-7E6C-FF33-9D735E52B187}"/>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234245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E87C-D2A7-DDC5-0668-F43601027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B7B19C-65D4-E097-8227-C639D24C9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AE893F-8D35-52D0-D090-7BBEE1A01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E8668-48BB-4868-A44E-9350856C4AFA}"/>
              </a:ext>
            </a:extLst>
          </p:cNvPr>
          <p:cNvSpPr>
            <a:spLocks noGrp="1"/>
          </p:cNvSpPr>
          <p:nvPr>
            <p:ph type="dt" sz="half" idx="10"/>
          </p:nvPr>
        </p:nvSpPr>
        <p:spPr/>
        <p:txBody>
          <a:bodyPr/>
          <a:lstStyle/>
          <a:p>
            <a:fld id="{95BEC34C-6F76-4E20-88DC-FB495DB600DC}" type="datetime1">
              <a:rPr lang="en-US" smtClean="0"/>
              <a:t>7/14/2022</a:t>
            </a:fld>
            <a:endParaRPr lang="en-US"/>
          </a:p>
        </p:txBody>
      </p:sp>
      <p:sp>
        <p:nvSpPr>
          <p:cNvPr id="6" name="Footer Placeholder 5">
            <a:extLst>
              <a:ext uri="{FF2B5EF4-FFF2-40B4-BE49-F238E27FC236}">
                <a16:creationId xmlns:a16="http://schemas.microsoft.com/office/drawing/2014/main" id="{9935A5A8-6B36-18B2-1C21-16514D25B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066D15-D3C9-05C5-78FB-6C7FD397E2D0}"/>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228231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CA13-8669-A506-F0CB-5CED418C0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FEF073-C520-F27E-F7EA-26CB74430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088B39-EF4F-5F8B-7422-707B431B5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D39D59-EFD5-2BEF-3B9B-046E2BFC23AF}"/>
              </a:ext>
            </a:extLst>
          </p:cNvPr>
          <p:cNvSpPr>
            <a:spLocks noGrp="1"/>
          </p:cNvSpPr>
          <p:nvPr>
            <p:ph type="dt" sz="half" idx="10"/>
          </p:nvPr>
        </p:nvSpPr>
        <p:spPr/>
        <p:txBody>
          <a:bodyPr/>
          <a:lstStyle/>
          <a:p>
            <a:fld id="{6E700DAA-2DB1-4510-8CC8-901746C9C162}" type="datetime1">
              <a:rPr lang="en-US" smtClean="0"/>
              <a:t>7/14/2022</a:t>
            </a:fld>
            <a:endParaRPr lang="en-US"/>
          </a:p>
        </p:txBody>
      </p:sp>
      <p:sp>
        <p:nvSpPr>
          <p:cNvPr id="6" name="Footer Placeholder 5">
            <a:extLst>
              <a:ext uri="{FF2B5EF4-FFF2-40B4-BE49-F238E27FC236}">
                <a16:creationId xmlns:a16="http://schemas.microsoft.com/office/drawing/2014/main" id="{8E726086-84E0-73EA-F0D3-3BFCBCA6B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DE121-87B6-1C79-8292-B6CC75B278BB}"/>
              </a:ext>
            </a:extLst>
          </p:cNvPr>
          <p:cNvSpPr>
            <a:spLocks noGrp="1"/>
          </p:cNvSpPr>
          <p:nvPr>
            <p:ph type="sldNum" sz="quarter" idx="12"/>
          </p:nvPr>
        </p:nvSpPr>
        <p:spPr/>
        <p:txBody>
          <a:bodyPr/>
          <a:lstStyle/>
          <a:p>
            <a:fld id="{BB294287-FEE6-4B4F-8D1A-CC4F577854B8}" type="slidenum">
              <a:rPr lang="en-US" smtClean="0"/>
              <a:t>‹#›</a:t>
            </a:fld>
            <a:endParaRPr lang="en-US"/>
          </a:p>
        </p:txBody>
      </p:sp>
    </p:spTree>
    <p:extLst>
      <p:ext uri="{BB962C8B-B14F-4D97-AF65-F5344CB8AC3E}">
        <p14:creationId xmlns:p14="http://schemas.microsoft.com/office/powerpoint/2010/main" val="1103163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BB94D2-0B1D-5EE7-1FFC-80A3082BB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C049B9-A0A2-DC0A-E911-FEF6617F0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5526F-59B2-D657-9065-321A249CEE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4A9AED-9E3E-48E8-B70F-A7DA2D6E35D6}" type="datetime1">
              <a:rPr lang="en-US" smtClean="0"/>
              <a:t>7/14/2022</a:t>
            </a:fld>
            <a:endParaRPr lang="en-US"/>
          </a:p>
        </p:txBody>
      </p:sp>
      <p:sp>
        <p:nvSpPr>
          <p:cNvPr id="5" name="Footer Placeholder 4">
            <a:extLst>
              <a:ext uri="{FF2B5EF4-FFF2-40B4-BE49-F238E27FC236}">
                <a16:creationId xmlns:a16="http://schemas.microsoft.com/office/drawing/2014/main" id="{C709FA11-7DE7-972C-7B96-A093040CD9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7AD6EF-A7B1-52CE-3A16-18A3285AFB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94287-FEE6-4B4F-8D1A-CC4F577854B8}" type="slidenum">
              <a:rPr lang="en-US" smtClean="0"/>
              <a:t>‹#›</a:t>
            </a:fld>
            <a:endParaRPr lang="en-US"/>
          </a:p>
        </p:txBody>
      </p:sp>
    </p:spTree>
    <p:extLst>
      <p:ext uri="{BB962C8B-B14F-4D97-AF65-F5344CB8AC3E}">
        <p14:creationId xmlns:p14="http://schemas.microsoft.com/office/powerpoint/2010/main" val="26392254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microsoft.com/office/2018/10/relationships/comments" Target="../comments/modernComment_100_D4B4ED32.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pennylane.ai/qml/demos/tutorial_adaptive_circuits.html" TargetMode="Externa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14.jpeg" /><Relationship Id="rId2" Type="http://schemas.microsoft.com/office/2018/10/relationships/comments" Target="../comments/modernComment_111_7D2C1B48.xml"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hyperlink" Target="https://www.nature.com/articles/ncomms5213?origin=ppub" TargetMode="External"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microsoft.com/office/2018/10/relationships/comments" Target="../comments/modernComment_10F_2FE927FC.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microsoft.com/office/2018/10/relationships/comments" Target="../comments/modernComment_108_AED8E9A8.xml"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hyperlink" Target="https://pydeeplearning.weebly.com/blog/basic-architecture-of-rnn-and-lstm" TargetMode="External" /></Relationships>
</file>

<file path=ppt/slides/_rels/slide14.xml.rels><?xml version="1.0" encoding="UTF-8" standalone="yes"?>
<Relationships xmlns="http://schemas.openxmlformats.org/package/2006/relationships"><Relationship Id="rId3" Type="http://schemas.openxmlformats.org/officeDocument/2006/relationships/image" Target="../media/image4.png" /><Relationship Id="rId2" Type="http://schemas.microsoft.com/office/2018/10/relationships/comments" Target="../comments/modernComment_10D_E788B9E9.xml" /><Relationship Id="rId1" Type="http://schemas.openxmlformats.org/officeDocument/2006/relationships/slideLayout" Target="../slideLayouts/slideLayout2.xml" /><Relationship Id="rId6" Type="http://schemas.openxmlformats.org/officeDocument/2006/relationships/image" Target="../media/image1.png" /><Relationship Id="rId5" Type="http://schemas.openxmlformats.org/officeDocument/2006/relationships/hyperlink" Target="https://agustinus.kristia.de/techblog/2016/08/12/lstm-backprop/" TargetMode="External" /><Relationship Id="rId4" Type="http://schemas.openxmlformats.org/officeDocument/2006/relationships/image" Target="../media/image16.png" /></Relationships>
</file>

<file path=ppt/slides/_rels/slide15.xml.rels><?xml version="1.0" encoding="UTF-8" standalone="yes"?>
<Relationships xmlns="http://schemas.openxmlformats.org/package/2006/relationships"><Relationship Id="rId3" Type="http://schemas.openxmlformats.org/officeDocument/2006/relationships/image" Target="../media/image17.gif" /><Relationship Id="rId2" Type="http://schemas.microsoft.com/office/2018/10/relationships/comments" Target="../comments/modernComment_10A_3835E5F2.xml" /><Relationship Id="rId1" Type="http://schemas.openxmlformats.org/officeDocument/2006/relationships/slideLayout" Target="../slideLayouts/slideLayout2.xml" /><Relationship Id="rId6" Type="http://schemas.openxmlformats.org/officeDocument/2006/relationships/image" Target="../media/image1.png" /><Relationship Id="rId5" Type="http://schemas.openxmlformats.org/officeDocument/2006/relationships/image" Target="../media/image19.png" /><Relationship Id="rId4" Type="http://schemas.openxmlformats.org/officeDocument/2006/relationships/image" Target="../media/image18.png" /></Relationships>
</file>

<file path=ppt/slides/_rels/slide16.xml.rels><?xml version="1.0" encoding="UTF-8" standalone="yes"?>
<Relationships xmlns="http://schemas.openxmlformats.org/package/2006/relationships"><Relationship Id="rId3" Type="http://schemas.openxmlformats.org/officeDocument/2006/relationships/image" Target="../media/image20.png" /><Relationship Id="rId2" Type="http://schemas.microsoft.com/office/2018/10/relationships/comments" Target="../comments/modernComment_10B_A25104D1.xml"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image" Target="../media/image21.jpeg" /></Relationships>
</file>

<file path=ppt/slides/_rels/slide17.xml.rels><?xml version="1.0" encoding="UTF-8" standalone="yes"?>
<Relationships xmlns="http://schemas.openxmlformats.org/package/2006/relationships"><Relationship Id="rId3" Type="http://schemas.openxmlformats.org/officeDocument/2006/relationships/image" Target="../media/image22.png" /><Relationship Id="rId2" Type="http://schemas.microsoft.com/office/2018/10/relationships/comments" Target="../comments/modernComment_117_B96FCDA6.xml"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image" Target="../media/image23.jpe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microsoft.com/office/2018/10/relationships/comments" Target="../comments/modernComment_10E_5F5B6A85.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3" Type="http://schemas.microsoft.com/office/2018/10/relationships/comments" Target="../comments/modernComment_11B_654F8A62.xml" /><Relationship Id="rId2" Type="http://schemas.openxmlformats.org/officeDocument/2006/relationships/notesSlide" Target="../notesSlides/notesSlide3.xml" /><Relationship Id="rId1" Type="http://schemas.openxmlformats.org/officeDocument/2006/relationships/slideLayout" Target="../slideLayouts/slideLayout2.xml" /><Relationship Id="rId4" Type="http://schemas.openxmlformats.org/officeDocument/2006/relationships/image" Target="../media/image1.png"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2.png" /><Relationship Id="rId2" Type="http://schemas.microsoft.com/office/2018/10/relationships/comments" Target="../comments/modernComment_101_B3F20BBA.xml"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hyperlink" Target="https://www.seikagaku.co.jp/en/development/flow.html" TargetMode="External" /></Relationships>
</file>

<file path=ppt/slides/_rels/slide4.xml.rels><?xml version="1.0" encoding="UTF-8" standalone="yes"?>
<Relationships xmlns="http://schemas.openxmlformats.org/package/2006/relationships"><Relationship Id="rId3" Type="http://schemas.openxmlformats.org/officeDocument/2006/relationships/hyperlink" Target="https://royalsocietypublishing.org/doi/10.1098/rsta.2012.0488" TargetMode="External" /><Relationship Id="rId2" Type="http://schemas.openxmlformats.org/officeDocument/2006/relationships/notesSlide" Target="../notesSlides/notesSlide1.xml"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hyperlink" Target="https://www.ncbi.nlm.nih.gov/pmc/articles/PMC7577280/" TargetMode="Externa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5.xml" /><Relationship Id="rId6" Type="http://schemas.openxmlformats.org/officeDocument/2006/relationships/image" Target="../media/image1.png" /><Relationship Id="rId5" Type="http://schemas.openxmlformats.org/officeDocument/2006/relationships/image" Target="../media/image5.png"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png" /><Relationship Id="rId1" Type="http://schemas.openxmlformats.org/officeDocument/2006/relationships/slideLayout" Target="../slideLayouts/slideLayout4.xml" /><Relationship Id="rId6" Type="http://schemas.openxmlformats.org/officeDocument/2006/relationships/image" Target="../media/image1.png" /><Relationship Id="rId5" Type="http://schemas.openxmlformats.org/officeDocument/2006/relationships/image" Target="../media/image8.png" /><Relationship Id="rId4" Type="http://schemas.openxmlformats.org/officeDocument/2006/relationships/hyperlink" Target="https://www.forbes.com/sites/ibm/2020/01/16/the-quantum-computing-era-is-here-why-it-mattersand-how-it-may-change-our-world/" TargetMode="External" /></Relationships>
</file>

<file path=ppt/slides/_rels/slide8.xml.rels><?xml version="1.0" encoding="UTF-8" standalone="yes"?>
<Relationships xmlns="http://schemas.openxmlformats.org/package/2006/relationships"><Relationship Id="rId3" Type="http://schemas.openxmlformats.org/officeDocument/2006/relationships/image" Target="../media/image10.gif" /><Relationship Id="rId2" Type="http://schemas.openxmlformats.org/officeDocument/2006/relationships/image" Target="../media/image9.gif" /><Relationship Id="rId1" Type="http://schemas.openxmlformats.org/officeDocument/2006/relationships/slideLayout" Target="../slideLayouts/slideLayout2.xml" /><Relationship Id="rId5" Type="http://schemas.openxmlformats.org/officeDocument/2006/relationships/image" Target="../media/image1.png" /><Relationship Id="rId4" Type="http://schemas.openxmlformats.org/officeDocument/2006/relationships/image" Target="../media/image11.gif" /></Relationships>
</file>

<file path=ppt/slides/_rels/slide9.xml.rels><?xml version="1.0" encoding="UTF-8" standalone="yes"?>
<Relationships xmlns="http://schemas.openxmlformats.org/package/2006/relationships"><Relationship Id="rId3" Type="http://schemas.openxmlformats.org/officeDocument/2006/relationships/image" Target="../media/image12.gif" /><Relationship Id="rId7" Type="http://schemas.openxmlformats.org/officeDocument/2006/relationships/image" Target="../media/image1.png" /><Relationship Id="rId2" Type="http://schemas.microsoft.com/office/2018/10/relationships/comments" Target="../comments/modernComment_106_A7E34B1B.xml" /><Relationship Id="rId1" Type="http://schemas.openxmlformats.org/officeDocument/2006/relationships/slideLayout" Target="../slideLayouts/slideLayout2.xml" /><Relationship Id="rId6" Type="http://schemas.openxmlformats.org/officeDocument/2006/relationships/image" Target="../media/image13.png" /><Relationship Id="rId5" Type="http://schemas.openxmlformats.org/officeDocument/2006/relationships/image" Target="../media/image5.png" /><Relationship Id="rId4" Type="http://schemas.openxmlformats.org/officeDocument/2006/relationships/hyperlink" Target="https://www.reddit.com/r/askscience/comments/9exqpy/why_does_potential_energy_rapidly_increase_when/"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9223-6749-6EE1-DEA2-E49E5A8B0292}"/>
              </a:ext>
            </a:extLst>
          </p:cNvPr>
          <p:cNvSpPr>
            <a:spLocks noGrp="1"/>
          </p:cNvSpPr>
          <p:nvPr>
            <p:ph type="ctrTitle"/>
          </p:nvPr>
        </p:nvSpPr>
        <p:spPr>
          <a:xfrm>
            <a:off x="1523998" y="1121413"/>
            <a:ext cx="9144000" cy="2387600"/>
          </a:xfrm>
        </p:spPr>
        <p:txBody>
          <a:bodyPr anchor="ctr">
            <a:normAutofit/>
          </a:bodyPr>
          <a:lstStyle/>
          <a:p>
            <a:r>
              <a:rPr lang="en-US" sz="4600"/>
              <a:t>Approximating the ground state energy of the molecular Hamiltonian</a:t>
            </a:r>
          </a:p>
        </p:txBody>
      </p:sp>
      <p:sp>
        <p:nvSpPr>
          <p:cNvPr id="3" name="Subtitle 2">
            <a:extLst>
              <a:ext uri="{FF2B5EF4-FFF2-40B4-BE49-F238E27FC236}">
                <a16:creationId xmlns:a16="http://schemas.microsoft.com/office/drawing/2014/main" id="{D26C5692-FFF0-9E83-8B09-44AB182384DB}"/>
              </a:ext>
            </a:extLst>
          </p:cNvPr>
          <p:cNvSpPr>
            <a:spLocks noGrp="1"/>
          </p:cNvSpPr>
          <p:nvPr>
            <p:ph type="subTitle" idx="1"/>
          </p:nvPr>
        </p:nvSpPr>
        <p:spPr>
          <a:xfrm>
            <a:off x="968476" y="3429000"/>
            <a:ext cx="10255045" cy="2621781"/>
          </a:xfrm>
        </p:spPr>
        <p:txBody>
          <a:bodyPr anchor="ctr">
            <a:normAutofit fontScale="62500" lnSpcReduction="20000"/>
          </a:bodyPr>
          <a:lstStyle/>
          <a:p>
            <a:r>
              <a:rPr lang="en-US" sz="3200"/>
              <a:t>Amir Azzam </a:t>
            </a:r>
          </a:p>
          <a:p>
            <a:r>
              <a:rPr lang="en-US" sz="2900"/>
              <a:t>amir.azzam@students.salle.url.edu</a:t>
            </a:r>
          </a:p>
          <a:p>
            <a:endParaRPr lang="en-US" sz="2800"/>
          </a:p>
          <a:p>
            <a:r>
              <a:rPr lang="en-US" sz="2800"/>
              <a:t>Supervisors: </a:t>
            </a:r>
          </a:p>
          <a:p>
            <a:r>
              <a:rPr lang="en-US" sz="2800"/>
              <a:t>   Dr. Xavier Vilasís Cardona</a:t>
            </a:r>
          </a:p>
          <a:p>
            <a:r>
              <a:rPr lang="en-US" sz="2800"/>
              <a:t>   Dr. Parfait </a:t>
            </a:r>
            <a:r>
              <a:rPr lang="en-US" sz="2800" err="1"/>
              <a:t>Atchadé</a:t>
            </a:r>
            <a:r>
              <a:rPr lang="en-US" sz="2800"/>
              <a:t> </a:t>
            </a:r>
            <a:r>
              <a:rPr lang="en-US" sz="2800" err="1"/>
              <a:t>Adelomou</a:t>
            </a:r>
            <a:endParaRPr lang="en-US" sz="2800"/>
          </a:p>
          <a:p>
            <a:pPr algn="l"/>
            <a:endParaRPr lang="en-US" sz="2800"/>
          </a:p>
          <a:p>
            <a:r>
              <a:rPr lang="en-US" sz="2800"/>
              <a:t>Friday 15</a:t>
            </a:r>
            <a:r>
              <a:rPr lang="en-US" sz="2800" baseline="30000"/>
              <a:t>th</a:t>
            </a:r>
            <a:r>
              <a:rPr lang="en-US" sz="2800"/>
              <a:t> of July – Room JH2.3</a:t>
            </a:r>
          </a:p>
        </p:txBody>
      </p:sp>
      <p:sp>
        <p:nvSpPr>
          <p:cNvPr id="6" name="Slide Number Placeholder 5">
            <a:extLst>
              <a:ext uri="{FF2B5EF4-FFF2-40B4-BE49-F238E27FC236}">
                <a16:creationId xmlns:a16="http://schemas.microsoft.com/office/drawing/2014/main" id="{0AE7C88F-14BB-865F-2852-51B689BA324E}"/>
              </a:ext>
            </a:extLst>
          </p:cNvPr>
          <p:cNvSpPr>
            <a:spLocks noGrp="1"/>
          </p:cNvSpPr>
          <p:nvPr>
            <p:ph type="sldNum" sz="quarter" idx="12"/>
          </p:nvPr>
        </p:nvSpPr>
        <p:spPr/>
        <p:txBody>
          <a:bodyPr>
            <a:normAutofit/>
          </a:bodyPr>
          <a:lstStyle/>
          <a:p>
            <a:pPr>
              <a:spcAft>
                <a:spcPts val="600"/>
              </a:spcAft>
            </a:pPr>
            <a:fld id="{BB294287-FEE6-4B4F-8D1A-CC4F577854B8}" type="slidenum">
              <a:rPr lang="en-US" smtClean="0">
                <a:solidFill>
                  <a:schemeClr val="tx1">
                    <a:lumMod val="50000"/>
                    <a:lumOff val="50000"/>
                  </a:schemeClr>
                </a:solidFill>
              </a:rPr>
              <a:pPr>
                <a:spcAft>
                  <a:spcPts val="600"/>
                </a:spcAft>
              </a:pPr>
              <a:t>1</a:t>
            </a:fld>
            <a:r>
              <a:rPr lang="en-US"/>
              <a:t>/19</a:t>
            </a:r>
            <a:endParaRPr lang="en-US">
              <a:solidFill>
                <a:schemeClr val="tx1">
                  <a:lumMod val="50000"/>
                  <a:lumOff val="50000"/>
                </a:schemeClr>
              </a:solidFill>
            </a:endParaRPr>
          </a:p>
        </p:txBody>
      </p:sp>
      <p:pic>
        <p:nvPicPr>
          <p:cNvPr id="1028" name="Picture 4" descr="La Salle R&amp;D - URL | BIYSC">
            <a:extLst>
              <a:ext uri="{FF2B5EF4-FFF2-40B4-BE49-F238E27FC236}">
                <a16:creationId xmlns:a16="http://schemas.microsoft.com/office/drawing/2014/main" id="{041DA613-0C3D-C97E-8E78-A18AD71BE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26994"/>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96638-9F26-5AB8-AC6C-086099F9468D}"/>
              </a:ext>
            </a:extLst>
          </p:cNvPr>
          <p:cNvSpPr>
            <a:spLocks noGrp="1"/>
          </p:cNvSpPr>
          <p:nvPr>
            <p:ph type="title"/>
          </p:nvPr>
        </p:nvSpPr>
        <p:spPr/>
        <p:txBody>
          <a:bodyPr/>
          <a:lstStyle/>
          <a:p>
            <a:r>
              <a:rPr lang="en-US"/>
              <a:t>Steps To Find the Ground State Energy </a:t>
            </a:r>
          </a:p>
        </p:txBody>
      </p:sp>
      <p:sp>
        <p:nvSpPr>
          <p:cNvPr id="3" name="Content Placeholder 2">
            <a:extLst>
              <a:ext uri="{FF2B5EF4-FFF2-40B4-BE49-F238E27FC236}">
                <a16:creationId xmlns:a16="http://schemas.microsoft.com/office/drawing/2014/main" id="{E54FDAD4-C081-6C38-AC5F-879613486365}"/>
              </a:ext>
            </a:extLst>
          </p:cNvPr>
          <p:cNvSpPr>
            <a:spLocks noGrp="1"/>
          </p:cNvSpPr>
          <p:nvPr>
            <p:ph idx="1"/>
          </p:nvPr>
        </p:nvSpPr>
        <p:spPr>
          <a:xfrm>
            <a:off x="838200" y="1825625"/>
            <a:ext cx="10515600" cy="4172052"/>
          </a:xfrm>
        </p:spPr>
        <p:txBody>
          <a:bodyPr>
            <a:normAutofit fontScale="92500" lnSpcReduction="20000"/>
          </a:bodyPr>
          <a:lstStyle/>
          <a:p>
            <a:pPr algn="l">
              <a:buFont typeface="+mj-lt"/>
              <a:buAutoNum type="arabicPeriod"/>
            </a:pPr>
            <a:r>
              <a:rPr lang="en-US" b="0" i="0">
                <a:solidFill>
                  <a:srgbClr val="353535"/>
                </a:solidFill>
                <a:effectLst/>
                <a:latin typeface="inherit"/>
              </a:rPr>
              <a:t> Compute gradients for all double excitations.</a:t>
            </a:r>
          </a:p>
          <a:p>
            <a:pPr algn="l">
              <a:buFont typeface="+mj-lt"/>
              <a:buAutoNum type="arabicPeriod"/>
            </a:pPr>
            <a:endParaRPr lang="en-US" b="0" i="0">
              <a:solidFill>
                <a:srgbClr val="353535"/>
              </a:solidFill>
              <a:effectLst/>
              <a:latin typeface="inherit"/>
            </a:endParaRPr>
          </a:p>
          <a:p>
            <a:pPr algn="l">
              <a:buFont typeface="+mj-lt"/>
              <a:buAutoNum type="arabicPeriod"/>
            </a:pPr>
            <a:r>
              <a:rPr lang="en-US" b="0" i="0">
                <a:solidFill>
                  <a:srgbClr val="353535"/>
                </a:solidFill>
                <a:effectLst/>
                <a:latin typeface="inherit"/>
              </a:rPr>
              <a:t> Select the double excitations with gradients larger than a pre-defined threshold.</a:t>
            </a:r>
          </a:p>
          <a:p>
            <a:pPr algn="l">
              <a:buFont typeface="+mj-lt"/>
              <a:buAutoNum type="arabicPeriod"/>
            </a:pPr>
            <a:endParaRPr lang="en-US" b="0" i="0">
              <a:solidFill>
                <a:srgbClr val="353535"/>
              </a:solidFill>
              <a:effectLst/>
              <a:latin typeface="inherit"/>
            </a:endParaRPr>
          </a:p>
          <a:p>
            <a:pPr algn="l">
              <a:buFont typeface="+mj-lt"/>
              <a:buAutoNum type="arabicPeriod"/>
            </a:pPr>
            <a:r>
              <a:rPr lang="en-US" b="0" i="0">
                <a:solidFill>
                  <a:srgbClr val="353535"/>
                </a:solidFill>
                <a:effectLst/>
                <a:latin typeface="inherit"/>
              </a:rPr>
              <a:t> Use the variational Quantum eigensolver (VQE) to obtain the optimized parameters for the selected double excitations.</a:t>
            </a:r>
          </a:p>
          <a:p>
            <a:pPr algn="l">
              <a:buFont typeface="+mj-lt"/>
              <a:buAutoNum type="arabicPeriod"/>
            </a:pPr>
            <a:endParaRPr lang="en-US" b="0" i="0">
              <a:solidFill>
                <a:srgbClr val="353535"/>
              </a:solidFill>
              <a:effectLst/>
              <a:latin typeface="inherit"/>
            </a:endParaRPr>
          </a:p>
          <a:p>
            <a:pPr algn="l">
              <a:buFont typeface="+mj-lt"/>
              <a:buAutoNum type="arabicPeriod"/>
            </a:pPr>
            <a:r>
              <a:rPr lang="en-US" b="0" i="0">
                <a:solidFill>
                  <a:srgbClr val="353535"/>
                </a:solidFill>
                <a:effectLst/>
                <a:latin typeface="inherit"/>
              </a:rPr>
              <a:t> Repeat steps 1 and 2 for the single excitations.</a:t>
            </a:r>
          </a:p>
          <a:p>
            <a:pPr algn="l">
              <a:buFont typeface="+mj-lt"/>
              <a:buAutoNum type="arabicPeriod"/>
            </a:pPr>
            <a:endParaRPr lang="en-US" b="0" i="0">
              <a:solidFill>
                <a:srgbClr val="353535"/>
              </a:solidFill>
              <a:effectLst/>
              <a:latin typeface="inherit"/>
            </a:endParaRPr>
          </a:p>
          <a:p>
            <a:pPr algn="l">
              <a:buFont typeface="+mj-lt"/>
              <a:buAutoNum type="arabicPeriod"/>
            </a:pPr>
            <a:r>
              <a:rPr lang="en-US" b="0" i="0">
                <a:solidFill>
                  <a:srgbClr val="353535"/>
                </a:solidFill>
                <a:effectLst/>
                <a:latin typeface="inherit"/>
              </a:rPr>
              <a:t> Perform the final VQE optimization with all the selected excitations</a:t>
            </a:r>
          </a:p>
          <a:p>
            <a:pPr marL="0" indent="0">
              <a:buNone/>
            </a:pPr>
            <a:endParaRPr lang="en-US"/>
          </a:p>
        </p:txBody>
      </p:sp>
      <p:sp>
        <p:nvSpPr>
          <p:cNvPr id="4" name="Slide Number Placeholder 3">
            <a:extLst>
              <a:ext uri="{FF2B5EF4-FFF2-40B4-BE49-F238E27FC236}">
                <a16:creationId xmlns:a16="http://schemas.microsoft.com/office/drawing/2014/main" id="{2DDD80CB-C2D9-E298-3D95-D5793CCD758C}"/>
              </a:ext>
            </a:extLst>
          </p:cNvPr>
          <p:cNvSpPr>
            <a:spLocks noGrp="1"/>
          </p:cNvSpPr>
          <p:nvPr>
            <p:ph type="sldNum" sz="quarter" idx="12"/>
          </p:nvPr>
        </p:nvSpPr>
        <p:spPr/>
        <p:txBody>
          <a:bodyPr/>
          <a:lstStyle/>
          <a:p>
            <a:fld id="{BB294287-FEE6-4B4F-8D1A-CC4F577854B8}" type="slidenum">
              <a:rPr lang="en-US" smtClean="0"/>
              <a:t>10</a:t>
            </a:fld>
            <a:r>
              <a:rPr lang="en-US"/>
              <a:t>/19</a:t>
            </a:r>
          </a:p>
        </p:txBody>
      </p:sp>
      <p:sp>
        <p:nvSpPr>
          <p:cNvPr id="7" name="TextBox 6">
            <a:extLst>
              <a:ext uri="{FF2B5EF4-FFF2-40B4-BE49-F238E27FC236}">
                <a16:creationId xmlns:a16="http://schemas.microsoft.com/office/drawing/2014/main" id="{A9ECD226-46DB-E89A-B778-31B6B175F6AC}"/>
              </a:ext>
            </a:extLst>
          </p:cNvPr>
          <p:cNvSpPr txBox="1"/>
          <p:nvPr/>
        </p:nvSpPr>
        <p:spPr>
          <a:xfrm>
            <a:off x="838200" y="6257836"/>
            <a:ext cx="5516715" cy="430887"/>
          </a:xfrm>
          <a:prstGeom prst="rect">
            <a:avLst/>
          </a:prstGeom>
          <a:noFill/>
        </p:spPr>
        <p:txBody>
          <a:bodyPr wrap="square" rtlCol="0">
            <a:spAutoFit/>
          </a:bodyPr>
          <a:lstStyle/>
          <a:p>
            <a:r>
              <a:rPr lang="fr-FR" sz="1100" u="sng"/>
              <a:t>Source:</a:t>
            </a:r>
            <a:r>
              <a:rPr lang="fr-FR" sz="1100"/>
              <a:t> </a:t>
            </a:r>
            <a:r>
              <a:rPr lang="fr-FR" sz="1100" u="sng">
                <a:hlinkClick r:id="rId2"/>
              </a:rPr>
              <a:t>https://pennylane.ai/qml/demos/tutorial_adaptive_circuits.html</a:t>
            </a:r>
            <a:r>
              <a:rPr lang="fr-FR" sz="1100" u="sng"/>
              <a:t> </a:t>
            </a:r>
            <a:br>
              <a:rPr lang="en-US" sz="1100"/>
            </a:br>
            <a:r>
              <a:rPr lang="fr-FR" sz="1100"/>
              <a:t> </a:t>
            </a:r>
          </a:p>
        </p:txBody>
      </p:sp>
      <p:pic>
        <p:nvPicPr>
          <p:cNvPr id="8" name="Picture 4" descr="La Salle R&amp;D - URL | BIYSC">
            <a:extLst>
              <a:ext uri="{FF2B5EF4-FFF2-40B4-BE49-F238E27FC236}">
                <a16:creationId xmlns:a16="http://schemas.microsoft.com/office/drawing/2014/main" id="{A98CF50C-3ABA-3FED-1621-70F63D7D5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51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9D6E3-D89B-5852-C975-EDB8D95E418D}"/>
              </a:ext>
            </a:extLst>
          </p:cNvPr>
          <p:cNvSpPr>
            <a:spLocks noGrp="1"/>
          </p:cNvSpPr>
          <p:nvPr>
            <p:ph type="title"/>
          </p:nvPr>
        </p:nvSpPr>
        <p:spPr/>
        <p:txBody>
          <a:bodyPr/>
          <a:lstStyle/>
          <a:p>
            <a:r>
              <a:rPr lang="en-US"/>
              <a:t>Hybrid approaches and algorithms</a:t>
            </a:r>
          </a:p>
        </p:txBody>
      </p:sp>
      <p:sp>
        <p:nvSpPr>
          <p:cNvPr id="3" name="Content Placeholder 2">
            <a:extLst>
              <a:ext uri="{FF2B5EF4-FFF2-40B4-BE49-F238E27FC236}">
                <a16:creationId xmlns:a16="http://schemas.microsoft.com/office/drawing/2014/main" id="{CBAB90D3-837B-082B-9691-BF44F229D16A}"/>
              </a:ext>
            </a:extLst>
          </p:cNvPr>
          <p:cNvSpPr>
            <a:spLocks noGrp="1"/>
          </p:cNvSpPr>
          <p:nvPr>
            <p:ph idx="1"/>
          </p:nvPr>
        </p:nvSpPr>
        <p:spPr/>
        <p:txBody>
          <a:bodyPr/>
          <a:lstStyle/>
          <a:p>
            <a:r>
              <a:rPr lang="en-US"/>
              <a:t>Example: The Variational Quantum Eigensolver (VQE)</a:t>
            </a:r>
          </a:p>
          <a:p>
            <a:endParaRPr lang="en-US"/>
          </a:p>
        </p:txBody>
      </p:sp>
      <p:sp>
        <p:nvSpPr>
          <p:cNvPr id="4" name="Slide Number Placeholder 3">
            <a:extLst>
              <a:ext uri="{FF2B5EF4-FFF2-40B4-BE49-F238E27FC236}">
                <a16:creationId xmlns:a16="http://schemas.microsoft.com/office/drawing/2014/main" id="{44C4E105-1E66-A0DB-4BD8-B6C67A352801}"/>
              </a:ext>
            </a:extLst>
          </p:cNvPr>
          <p:cNvSpPr>
            <a:spLocks noGrp="1"/>
          </p:cNvSpPr>
          <p:nvPr>
            <p:ph type="sldNum" sz="quarter" idx="12"/>
          </p:nvPr>
        </p:nvSpPr>
        <p:spPr/>
        <p:txBody>
          <a:bodyPr/>
          <a:lstStyle/>
          <a:p>
            <a:fld id="{BB294287-FEE6-4B4F-8D1A-CC4F577854B8}" type="slidenum">
              <a:rPr lang="en-US" smtClean="0"/>
              <a:t>11</a:t>
            </a:fld>
            <a:r>
              <a:rPr lang="en-US"/>
              <a:t>/19</a:t>
            </a:r>
          </a:p>
        </p:txBody>
      </p:sp>
      <p:pic>
        <p:nvPicPr>
          <p:cNvPr id="2050" name="Picture 2" descr="A variational eigenvalue solver on a photonic quantum processor | Nature  Communications">
            <a:extLst>
              <a:ext uri="{FF2B5EF4-FFF2-40B4-BE49-F238E27FC236}">
                <a16:creationId xmlns:a16="http://schemas.microsoft.com/office/drawing/2014/main" id="{16D47993-8CBD-2F88-F18B-94CE1A8AB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808" y="2578100"/>
            <a:ext cx="6524625" cy="3733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893B9B-3248-99B9-5C75-687633C2CE4C}"/>
              </a:ext>
            </a:extLst>
          </p:cNvPr>
          <p:cNvSpPr txBox="1"/>
          <p:nvPr/>
        </p:nvSpPr>
        <p:spPr>
          <a:xfrm>
            <a:off x="838200" y="6427113"/>
            <a:ext cx="5516715" cy="261610"/>
          </a:xfrm>
          <a:prstGeom prst="rect">
            <a:avLst/>
          </a:prstGeom>
          <a:noFill/>
        </p:spPr>
        <p:txBody>
          <a:bodyPr wrap="square" rtlCol="0">
            <a:spAutoFit/>
          </a:bodyPr>
          <a:lstStyle/>
          <a:p>
            <a:r>
              <a:rPr lang="fr-FR" sz="1100" u="sng"/>
              <a:t>Source:</a:t>
            </a:r>
            <a:r>
              <a:rPr lang="fr-FR" sz="1100"/>
              <a:t> </a:t>
            </a:r>
            <a:r>
              <a:rPr lang="fr-FR" sz="1100" u="sng">
                <a:hlinkClick r:id="rId4"/>
              </a:rPr>
              <a:t>https://www.nature.com/articles/ncomms5213?origin=ppub</a:t>
            </a:r>
            <a:r>
              <a:rPr lang="fr-FR" sz="1100" u="sng"/>
              <a:t> </a:t>
            </a:r>
            <a:r>
              <a:rPr lang="fr-FR" sz="1100"/>
              <a:t> </a:t>
            </a:r>
          </a:p>
        </p:txBody>
      </p:sp>
      <p:pic>
        <p:nvPicPr>
          <p:cNvPr id="7" name="Picture 4" descr="La Salle R&amp;D - URL | BIYSC">
            <a:extLst>
              <a:ext uri="{FF2B5EF4-FFF2-40B4-BE49-F238E27FC236}">
                <a16:creationId xmlns:a16="http://schemas.microsoft.com/office/drawing/2014/main" id="{E8F3E040-CD30-5177-2C55-4379CCB0F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042568"/>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71454-37C0-FF28-CF4A-219228026156}"/>
              </a:ext>
            </a:extLst>
          </p:cNvPr>
          <p:cNvSpPr>
            <a:spLocks noGrp="1"/>
          </p:cNvSpPr>
          <p:nvPr>
            <p:ph type="title"/>
          </p:nvPr>
        </p:nvSpPr>
        <p:spPr/>
        <p:txBody>
          <a:bodyPr/>
          <a:lstStyle/>
          <a:p>
            <a:r>
              <a:rPr lang="en-US"/>
              <a:t>Problems with quantum computers </a:t>
            </a:r>
          </a:p>
        </p:txBody>
      </p:sp>
      <p:sp>
        <p:nvSpPr>
          <p:cNvPr id="3" name="Content Placeholder 2">
            <a:extLst>
              <a:ext uri="{FF2B5EF4-FFF2-40B4-BE49-F238E27FC236}">
                <a16:creationId xmlns:a16="http://schemas.microsoft.com/office/drawing/2014/main" id="{C1D9C601-F955-0D78-9B33-C0525C9D0A4C}"/>
              </a:ext>
            </a:extLst>
          </p:cNvPr>
          <p:cNvSpPr>
            <a:spLocks noGrp="1"/>
          </p:cNvSpPr>
          <p:nvPr>
            <p:ph idx="1"/>
          </p:nvPr>
        </p:nvSpPr>
        <p:spPr/>
        <p:txBody>
          <a:bodyPr/>
          <a:lstStyle/>
          <a:p>
            <a:r>
              <a:rPr lang="en-US"/>
              <a:t>The </a:t>
            </a:r>
            <a:r>
              <a:rPr lang="en-US" u="sng"/>
              <a:t>lack of qubits</a:t>
            </a:r>
            <a:r>
              <a:rPr lang="en-US"/>
              <a:t> in current quantum systems </a:t>
            </a:r>
          </a:p>
          <a:p>
            <a:pPr lvl="1"/>
            <a:endParaRPr lang="en-US"/>
          </a:p>
          <a:p>
            <a:pPr lvl="1"/>
            <a:r>
              <a:rPr lang="en-US"/>
              <a:t>As of last year, the maximum number of qubits offered by a quantum-gate based model is 127 qubits. </a:t>
            </a:r>
          </a:p>
          <a:p>
            <a:endParaRPr lang="en-US"/>
          </a:p>
          <a:p>
            <a:r>
              <a:rPr lang="en-US"/>
              <a:t>Current systems are still in the </a:t>
            </a:r>
            <a:r>
              <a:rPr lang="en-US" u="sng"/>
              <a:t>NISQ (Noisy Intermediate-Scale Quantum) era</a:t>
            </a:r>
          </a:p>
          <a:p>
            <a:endParaRPr lang="en-US" u="sng"/>
          </a:p>
          <a:p>
            <a:r>
              <a:rPr lang="en-US" u="sng"/>
              <a:t>Lack of quantum coherency</a:t>
            </a:r>
          </a:p>
          <a:p>
            <a:endParaRPr lang="en-US" u="sng"/>
          </a:p>
          <a:p>
            <a:endParaRPr lang="en-US"/>
          </a:p>
        </p:txBody>
      </p:sp>
      <p:sp>
        <p:nvSpPr>
          <p:cNvPr id="4" name="Slide Number Placeholder 3">
            <a:extLst>
              <a:ext uri="{FF2B5EF4-FFF2-40B4-BE49-F238E27FC236}">
                <a16:creationId xmlns:a16="http://schemas.microsoft.com/office/drawing/2014/main" id="{81371032-9423-C2D7-C1CF-EE1B4929622F}"/>
              </a:ext>
            </a:extLst>
          </p:cNvPr>
          <p:cNvSpPr>
            <a:spLocks noGrp="1"/>
          </p:cNvSpPr>
          <p:nvPr>
            <p:ph type="sldNum" sz="quarter" idx="12"/>
          </p:nvPr>
        </p:nvSpPr>
        <p:spPr/>
        <p:txBody>
          <a:bodyPr/>
          <a:lstStyle/>
          <a:p>
            <a:fld id="{BB294287-FEE6-4B4F-8D1A-CC4F577854B8}" type="slidenum">
              <a:rPr lang="en-US" smtClean="0"/>
              <a:t>12</a:t>
            </a:fld>
            <a:r>
              <a:rPr lang="en-US"/>
              <a:t>/19</a:t>
            </a:r>
          </a:p>
        </p:txBody>
      </p:sp>
      <p:sp>
        <p:nvSpPr>
          <p:cNvPr id="5" name="TextBox 4">
            <a:extLst>
              <a:ext uri="{FF2B5EF4-FFF2-40B4-BE49-F238E27FC236}">
                <a16:creationId xmlns:a16="http://schemas.microsoft.com/office/drawing/2014/main" id="{7115900F-D7A3-ECDB-E3B8-CEE17582808C}"/>
              </a:ext>
            </a:extLst>
          </p:cNvPr>
          <p:cNvSpPr txBox="1"/>
          <p:nvPr/>
        </p:nvSpPr>
        <p:spPr>
          <a:xfrm>
            <a:off x="838200" y="6427113"/>
            <a:ext cx="7772400" cy="261610"/>
          </a:xfrm>
          <a:prstGeom prst="rect">
            <a:avLst/>
          </a:prstGeom>
          <a:noFill/>
        </p:spPr>
        <p:txBody>
          <a:bodyPr wrap="square" rtlCol="0">
            <a:spAutoFit/>
          </a:bodyPr>
          <a:lstStyle/>
          <a:p>
            <a:r>
              <a:rPr lang="fr-FR" sz="1100" u="sng"/>
              <a:t>Source:</a:t>
            </a:r>
            <a:r>
              <a:rPr lang="fr-FR" sz="1100"/>
              <a:t> </a:t>
            </a:r>
            <a:r>
              <a:rPr lang="en-US" sz="1100" b="0" i="0">
                <a:effectLst/>
                <a:latin typeface="Arial" panose="020B0604020202020204" pitchFamily="34" charset="0"/>
              </a:rPr>
              <a:t>John </a:t>
            </a:r>
            <a:r>
              <a:rPr lang="en-US" sz="1100" b="0" i="0" err="1">
                <a:effectLst/>
                <a:latin typeface="Arial" panose="020B0604020202020204" pitchFamily="34" charset="0"/>
              </a:rPr>
              <a:t>Preskill</a:t>
            </a:r>
            <a:r>
              <a:rPr lang="en-US" sz="1100" b="0" i="0">
                <a:effectLst/>
                <a:latin typeface="Arial" panose="020B0604020202020204" pitchFamily="34" charset="0"/>
              </a:rPr>
              <a:t>. “Quantum computing in the NISQ era and beyond”. In: Quan-tum 2 (2018), p. 79.</a:t>
            </a:r>
            <a:endParaRPr lang="fr-FR" sz="1100"/>
          </a:p>
        </p:txBody>
      </p:sp>
      <p:pic>
        <p:nvPicPr>
          <p:cNvPr id="6" name="Picture 4" descr="La Salle R&amp;D - URL | BIYSC">
            <a:extLst>
              <a:ext uri="{FF2B5EF4-FFF2-40B4-BE49-F238E27FC236}">
                <a16:creationId xmlns:a16="http://schemas.microsoft.com/office/drawing/2014/main" id="{1C78655B-63D0-B876-3AF8-BA7849BC5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809276"/>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8194-683F-5F30-71B9-A50539267922}"/>
              </a:ext>
            </a:extLst>
          </p:cNvPr>
          <p:cNvSpPr>
            <a:spLocks noGrp="1"/>
          </p:cNvSpPr>
          <p:nvPr>
            <p:ph type="title"/>
          </p:nvPr>
        </p:nvSpPr>
        <p:spPr/>
        <p:txBody>
          <a:bodyPr/>
          <a:lstStyle/>
          <a:p>
            <a:r>
              <a:rPr lang="en-US"/>
              <a:t>Machine learning Model </a:t>
            </a:r>
          </a:p>
        </p:txBody>
      </p:sp>
      <p:sp>
        <p:nvSpPr>
          <p:cNvPr id="4" name="Slide Number Placeholder 3">
            <a:extLst>
              <a:ext uri="{FF2B5EF4-FFF2-40B4-BE49-F238E27FC236}">
                <a16:creationId xmlns:a16="http://schemas.microsoft.com/office/drawing/2014/main" id="{33B33536-05DA-EC53-34A6-1014F23FBCDE}"/>
              </a:ext>
            </a:extLst>
          </p:cNvPr>
          <p:cNvSpPr>
            <a:spLocks noGrp="1"/>
          </p:cNvSpPr>
          <p:nvPr>
            <p:ph type="sldNum" sz="quarter" idx="12"/>
          </p:nvPr>
        </p:nvSpPr>
        <p:spPr/>
        <p:txBody>
          <a:bodyPr/>
          <a:lstStyle/>
          <a:p>
            <a:fld id="{BB294287-FEE6-4B4F-8D1A-CC4F577854B8}" type="slidenum">
              <a:rPr lang="en-US" smtClean="0"/>
              <a:t>13</a:t>
            </a:fld>
            <a:r>
              <a:rPr lang="en-US"/>
              <a:t>/19</a:t>
            </a:r>
          </a:p>
        </p:txBody>
      </p:sp>
      <p:pic>
        <p:nvPicPr>
          <p:cNvPr id="8" name="Content Placeholder 7" descr="A screenshot of a computer&#10;&#10;Description automatically generated with low confidence">
            <a:extLst>
              <a:ext uri="{FF2B5EF4-FFF2-40B4-BE49-F238E27FC236}">
                <a16:creationId xmlns:a16="http://schemas.microsoft.com/office/drawing/2014/main" id="{AA7BEBFE-ADC8-3247-1019-F0450A2BED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07971" y="2048373"/>
            <a:ext cx="6376058" cy="1679547"/>
          </a:xfrm>
        </p:spPr>
      </p:pic>
      <p:sp>
        <p:nvSpPr>
          <p:cNvPr id="9" name="TextBox 8">
            <a:extLst>
              <a:ext uri="{FF2B5EF4-FFF2-40B4-BE49-F238E27FC236}">
                <a16:creationId xmlns:a16="http://schemas.microsoft.com/office/drawing/2014/main" id="{19BE775C-126F-8A46-F3A0-A25C932BC073}"/>
              </a:ext>
            </a:extLst>
          </p:cNvPr>
          <p:cNvSpPr txBox="1"/>
          <p:nvPr/>
        </p:nvSpPr>
        <p:spPr>
          <a:xfrm>
            <a:off x="943897" y="4057508"/>
            <a:ext cx="10409903" cy="1631216"/>
          </a:xfrm>
          <a:prstGeom prst="rect">
            <a:avLst/>
          </a:prstGeom>
          <a:noFill/>
        </p:spPr>
        <p:txBody>
          <a:bodyPr wrap="square" rtlCol="0">
            <a:spAutoFit/>
          </a:bodyPr>
          <a:lstStyle/>
          <a:p>
            <a:pPr algn="ctr"/>
            <a:r>
              <a:rPr lang="en-US" sz="2000"/>
              <a:t>Recurrent Neural Network (RNN)</a:t>
            </a:r>
          </a:p>
          <a:p>
            <a:endParaRPr lang="en-US" sz="2000"/>
          </a:p>
          <a:p>
            <a:pPr marL="342900" indent="-342900">
              <a:buFontTx/>
              <a:buChar char="-"/>
            </a:pPr>
            <a:r>
              <a:rPr lang="en-US" sz="2000"/>
              <a:t>Used because they allow the training and testing data to have a variable length input. </a:t>
            </a:r>
          </a:p>
          <a:p>
            <a:pPr marL="342900" indent="-342900">
              <a:buFontTx/>
              <a:buChar char="-"/>
            </a:pPr>
            <a:endParaRPr lang="en-US" sz="2000"/>
          </a:p>
          <a:p>
            <a:endParaRPr lang="en-US" sz="2000"/>
          </a:p>
        </p:txBody>
      </p:sp>
      <p:sp>
        <p:nvSpPr>
          <p:cNvPr id="6" name="TextBox 5">
            <a:extLst>
              <a:ext uri="{FF2B5EF4-FFF2-40B4-BE49-F238E27FC236}">
                <a16:creationId xmlns:a16="http://schemas.microsoft.com/office/drawing/2014/main" id="{E72D6258-63C9-3DE4-F678-9D5BDC0375EB}"/>
              </a:ext>
            </a:extLst>
          </p:cNvPr>
          <p:cNvSpPr txBox="1"/>
          <p:nvPr/>
        </p:nvSpPr>
        <p:spPr>
          <a:xfrm>
            <a:off x="838200" y="6257836"/>
            <a:ext cx="5516715" cy="261610"/>
          </a:xfrm>
          <a:prstGeom prst="rect">
            <a:avLst/>
          </a:prstGeom>
          <a:noFill/>
        </p:spPr>
        <p:txBody>
          <a:bodyPr wrap="square" rtlCol="0">
            <a:spAutoFit/>
          </a:bodyPr>
          <a:lstStyle/>
          <a:p>
            <a:r>
              <a:rPr lang="fr-FR" sz="1100" u="sng"/>
              <a:t>Source:</a:t>
            </a:r>
            <a:r>
              <a:rPr lang="fr-FR" sz="1100"/>
              <a:t> </a:t>
            </a:r>
            <a:r>
              <a:rPr lang="fr-FR" sz="1100" u="sng">
                <a:hlinkClick r:id="rId4"/>
              </a:rPr>
              <a:t>https://pydeeplearning.weebly.com/blog/basic-architecture-of-rnn-and-lstm</a:t>
            </a:r>
            <a:r>
              <a:rPr lang="fr-FR" sz="1100" u="sng"/>
              <a:t> </a:t>
            </a:r>
            <a:r>
              <a:rPr lang="fr-FR" sz="1100"/>
              <a:t> </a:t>
            </a:r>
          </a:p>
        </p:txBody>
      </p:sp>
      <p:pic>
        <p:nvPicPr>
          <p:cNvPr id="7" name="Picture 4" descr="La Salle R&amp;D - URL | BIYSC">
            <a:extLst>
              <a:ext uri="{FF2B5EF4-FFF2-40B4-BE49-F238E27FC236}">
                <a16:creationId xmlns:a16="http://schemas.microsoft.com/office/drawing/2014/main" id="{C6F1AD24-CC25-2842-3702-6F305F44A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451176"/>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8194-683F-5F30-71B9-A50539267922}"/>
              </a:ext>
            </a:extLst>
          </p:cNvPr>
          <p:cNvSpPr>
            <a:spLocks noGrp="1"/>
          </p:cNvSpPr>
          <p:nvPr>
            <p:ph type="title"/>
          </p:nvPr>
        </p:nvSpPr>
        <p:spPr/>
        <p:txBody>
          <a:bodyPr/>
          <a:lstStyle/>
          <a:p>
            <a:r>
              <a:rPr lang="en-US"/>
              <a:t>Long-Short Term Memory </a:t>
            </a:r>
          </a:p>
        </p:txBody>
      </p:sp>
      <p:sp>
        <p:nvSpPr>
          <p:cNvPr id="4" name="Slide Number Placeholder 3">
            <a:extLst>
              <a:ext uri="{FF2B5EF4-FFF2-40B4-BE49-F238E27FC236}">
                <a16:creationId xmlns:a16="http://schemas.microsoft.com/office/drawing/2014/main" id="{33B33536-05DA-EC53-34A6-1014F23FBCDE}"/>
              </a:ext>
            </a:extLst>
          </p:cNvPr>
          <p:cNvSpPr>
            <a:spLocks noGrp="1"/>
          </p:cNvSpPr>
          <p:nvPr>
            <p:ph type="sldNum" sz="quarter" idx="12"/>
          </p:nvPr>
        </p:nvSpPr>
        <p:spPr/>
        <p:txBody>
          <a:bodyPr/>
          <a:lstStyle/>
          <a:p>
            <a:fld id="{BB294287-FEE6-4B4F-8D1A-CC4F577854B8}" type="slidenum">
              <a:rPr lang="en-US" smtClean="0"/>
              <a:t>14</a:t>
            </a:fld>
            <a:r>
              <a:rPr lang="en-US"/>
              <a:t>/19</a:t>
            </a:r>
          </a:p>
        </p:txBody>
      </p:sp>
      <p:pic>
        <p:nvPicPr>
          <p:cNvPr id="5" name="Content Placeholder 4">
            <a:extLst>
              <a:ext uri="{FF2B5EF4-FFF2-40B4-BE49-F238E27FC236}">
                <a16:creationId xmlns:a16="http://schemas.microsoft.com/office/drawing/2014/main" id="{5FDBAFB9-3D63-BF04-01CC-4960478A045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197501"/>
            <a:ext cx="3840813" cy="31930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chine learning - Why do LSTM forget gates take in new inputs? - Stack  Overflow">
            <a:extLst>
              <a:ext uri="{FF2B5EF4-FFF2-40B4-BE49-F238E27FC236}">
                <a16:creationId xmlns:a16="http://schemas.microsoft.com/office/drawing/2014/main" id="{62808458-D54F-EAD1-FB33-8BC34B8B1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360" y="1892640"/>
            <a:ext cx="5486400" cy="42617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39AB96-213C-E530-09C7-B1DA6260B990}"/>
              </a:ext>
            </a:extLst>
          </p:cNvPr>
          <p:cNvSpPr txBox="1"/>
          <p:nvPr/>
        </p:nvSpPr>
        <p:spPr>
          <a:xfrm>
            <a:off x="838200" y="6399600"/>
            <a:ext cx="5516715" cy="261610"/>
          </a:xfrm>
          <a:prstGeom prst="rect">
            <a:avLst/>
          </a:prstGeom>
          <a:noFill/>
        </p:spPr>
        <p:txBody>
          <a:bodyPr wrap="square" rtlCol="0">
            <a:spAutoFit/>
          </a:bodyPr>
          <a:lstStyle/>
          <a:p>
            <a:r>
              <a:rPr lang="fr-FR" sz="1100" u="sng"/>
              <a:t>Source: </a:t>
            </a:r>
            <a:r>
              <a:rPr lang="fr-FR" sz="1100" u="sng">
                <a:hlinkClick r:id="rId5"/>
              </a:rPr>
              <a:t>https://agustinus.kristia.de/techblog/2016/08/12/lstm-backprop/</a:t>
            </a:r>
            <a:r>
              <a:rPr lang="fr-FR" sz="1100" u="sng"/>
              <a:t> </a:t>
            </a:r>
            <a:endParaRPr lang="fr-FR" sz="1100"/>
          </a:p>
        </p:txBody>
      </p:sp>
      <p:pic>
        <p:nvPicPr>
          <p:cNvPr id="7" name="Picture 4" descr="La Salle R&amp;D - URL | BIYSC">
            <a:extLst>
              <a:ext uri="{FF2B5EF4-FFF2-40B4-BE49-F238E27FC236}">
                <a16:creationId xmlns:a16="http://schemas.microsoft.com/office/drawing/2014/main" id="{159D5C7A-1CB5-D75D-B741-2160872DDA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497385"/>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265E-BFFC-1FE4-3C1B-0B8C8375F1FE}"/>
              </a:ext>
            </a:extLst>
          </p:cNvPr>
          <p:cNvSpPr>
            <a:spLocks noGrp="1"/>
          </p:cNvSpPr>
          <p:nvPr>
            <p:ph type="title"/>
          </p:nvPr>
        </p:nvSpPr>
        <p:spPr/>
        <p:txBody>
          <a:bodyPr/>
          <a:lstStyle/>
          <a:p>
            <a:r>
              <a:rPr lang="en-US"/>
              <a:t>Training The Model </a:t>
            </a:r>
          </a:p>
        </p:txBody>
      </p:sp>
      <p:sp>
        <p:nvSpPr>
          <p:cNvPr id="3" name="Content Placeholder 2">
            <a:extLst>
              <a:ext uri="{FF2B5EF4-FFF2-40B4-BE49-F238E27FC236}">
                <a16:creationId xmlns:a16="http://schemas.microsoft.com/office/drawing/2014/main" id="{BC07F5BB-9B0D-9DBE-2D86-486CCEF93789}"/>
              </a:ext>
            </a:extLst>
          </p:cNvPr>
          <p:cNvSpPr>
            <a:spLocks noGrp="1"/>
          </p:cNvSpPr>
          <p:nvPr>
            <p:ph idx="1"/>
          </p:nvPr>
        </p:nvSpPr>
        <p:spPr/>
        <p:txBody>
          <a:bodyPr/>
          <a:lstStyle/>
          <a:p>
            <a:pPr marL="0" indent="0">
              <a:buNone/>
            </a:pPr>
            <a:r>
              <a:rPr lang="en-US"/>
              <a:t>To generate the data: </a:t>
            </a:r>
          </a:p>
        </p:txBody>
      </p:sp>
      <p:sp>
        <p:nvSpPr>
          <p:cNvPr id="4" name="Slide Number Placeholder 3">
            <a:extLst>
              <a:ext uri="{FF2B5EF4-FFF2-40B4-BE49-F238E27FC236}">
                <a16:creationId xmlns:a16="http://schemas.microsoft.com/office/drawing/2014/main" id="{199AF5C9-7EA3-297B-5F30-7ECE65F19B36}"/>
              </a:ext>
            </a:extLst>
          </p:cNvPr>
          <p:cNvSpPr>
            <a:spLocks noGrp="1"/>
          </p:cNvSpPr>
          <p:nvPr>
            <p:ph type="sldNum" sz="quarter" idx="12"/>
          </p:nvPr>
        </p:nvSpPr>
        <p:spPr/>
        <p:txBody>
          <a:bodyPr/>
          <a:lstStyle/>
          <a:p>
            <a:fld id="{BB294287-FEE6-4B4F-8D1A-CC4F577854B8}" type="slidenum">
              <a:rPr lang="en-US" smtClean="0"/>
              <a:t>15</a:t>
            </a:fld>
            <a:r>
              <a:rPr lang="en-US"/>
              <a:t>/19</a:t>
            </a:r>
          </a:p>
        </p:txBody>
      </p:sp>
      <p:pic>
        <p:nvPicPr>
          <p:cNvPr id="1026" name="Picture 2" descr="electrostatics - Why do atoms repel when closer but attract when farther  apart? - Physics Stack Exchange">
            <a:extLst>
              <a:ext uri="{FF2B5EF4-FFF2-40B4-BE49-F238E27FC236}">
                <a16:creationId xmlns:a16="http://schemas.microsoft.com/office/drawing/2014/main" id="{7A95A32F-292C-0BB4-8ACE-CAEED1198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016144"/>
            <a:ext cx="3270455" cy="24909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4F04482-5BD3-1B69-306E-9C6E0830F079}"/>
              </a:ext>
            </a:extLst>
          </p:cNvPr>
          <p:cNvSpPr txBox="1"/>
          <p:nvPr/>
        </p:nvSpPr>
        <p:spPr>
          <a:xfrm>
            <a:off x="4764976" y="2607679"/>
            <a:ext cx="7234411" cy="369332"/>
          </a:xfrm>
          <a:prstGeom prst="rect">
            <a:avLst/>
          </a:prstGeom>
          <a:noFill/>
        </p:spPr>
        <p:txBody>
          <a:bodyPr wrap="square">
            <a:spAutoFit/>
          </a:bodyPr>
          <a:lstStyle/>
          <a:p>
            <a:r>
              <a:rPr lang="en-US" b="0" i="1">
                <a:effectLst/>
                <a:latin typeface="Arial" panose="020B0604020202020204" pitchFamily="34" charset="0"/>
              </a:rPr>
              <a:t>H</a:t>
            </a:r>
            <a:r>
              <a:rPr lang="en-US" b="0" i="0">
                <a:effectLst/>
                <a:latin typeface="Arial" panose="020B0604020202020204" pitchFamily="34" charset="0"/>
              </a:rPr>
              <a:t> = (−12.32) [𝐼0] + (−0.23) [𝑍1 𝑋2 𝑌0] + (−0.45) [𝑋0 𝑍1 𝑌2] = </a:t>
            </a:r>
            <a:r>
              <a:rPr lang="en-US" sz="1800" b="0" i="0" u="none" strike="noStrike">
                <a:solidFill>
                  <a:srgbClr val="000000"/>
                </a:solidFill>
                <a:effectLst/>
                <a:latin typeface="Arial" panose="020B0604020202020204" pitchFamily="34" charset="0"/>
              </a:rPr>
              <a:t>-5.599</a:t>
            </a:r>
            <a:endParaRPr lang="en-US"/>
          </a:p>
        </p:txBody>
      </p:sp>
      <p:pic>
        <p:nvPicPr>
          <p:cNvPr id="8" name="Picture 7">
            <a:extLst>
              <a:ext uri="{FF2B5EF4-FFF2-40B4-BE49-F238E27FC236}">
                <a16:creationId xmlns:a16="http://schemas.microsoft.com/office/drawing/2014/main" id="{53B5B5BD-6B07-2E3A-F59E-39851D1C878D}"/>
              </a:ext>
            </a:extLst>
          </p:cNvPr>
          <p:cNvPicPr>
            <a:picLocks noChangeAspect="1"/>
          </p:cNvPicPr>
          <p:nvPr/>
        </p:nvPicPr>
        <p:blipFill>
          <a:blip r:embed="rId4"/>
          <a:stretch>
            <a:fillRect/>
          </a:stretch>
        </p:blipFill>
        <p:spPr>
          <a:xfrm>
            <a:off x="4851037" y="3691282"/>
            <a:ext cx="876422" cy="1171739"/>
          </a:xfrm>
          <a:prstGeom prst="rect">
            <a:avLst/>
          </a:prstGeom>
        </p:spPr>
      </p:pic>
      <p:sp>
        <p:nvSpPr>
          <p:cNvPr id="9" name="Rectangle 8">
            <a:extLst>
              <a:ext uri="{FF2B5EF4-FFF2-40B4-BE49-F238E27FC236}">
                <a16:creationId xmlns:a16="http://schemas.microsoft.com/office/drawing/2014/main" id="{F8CB4686-314D-1A02-BADB-1AEF56A71D1E}"/>
              </a:ext>
            </a:extLst>
          </p:cNvPr>
          <p:cNvSpPr/>
          <p:nvPr/>
        </p:nvSpPr>
        <p:spPr>
          <a:xfrm>
            <a:off x="5040183" y="3774849"/>
            <a:ext cx="553865" cy="10189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7FB3064F-1BAF-F5D1-3975-0AB66E7094DE}"/>
              </a:ext>
            </a:extLst>
          </p:cNvPr>
          <p:cNvSpPr txBox="1"/>
          <p:nvPr/>
        </p:nvSpPr>
        <p:spPr>
          <a:xfrm>
            <a:off x="4987075" y="3799977"/>
            <a:ext cx="654183" cy="923330"/>
          </a:xfrm>
          <a:prstGeom prst="rect">
            <a:avLst/>
          </a:prstGeom>
          <a:noFill/>
        </p:spPr>
        <p:txBody>
          <a:bodyPr wrap="square" rtlCol="0">
            <a:spAutoFit/>
          </a:bodyPr>
          <a:lstStyle/>
          <a:p>
            <a:pPr algn="ctr"/>
            <a:r>
              <a:rPr lang="en-US" i="1"/>
              <a:t>X</a:t>
            </a:r>
          </a:p>
          <a:p>
            <a:pPr algn="ctr"/>
            <a:r>
              <a:rPr lang="en-US" i="1"/>
              <a:t>Y</a:t>
            </a:r>
          </a:p>
          <a:p>
            <a:pPr algn="ctr"/>
            <a:r>
              <a:rPr lang="en-US" i="1"/>
              <a:t>Z</a:t>
            </a:r>
          </a:p>
        </p:txBody>
      </p:sp>
      <p:cxnSp>
        <p:nvCxnSpPr>
          <p:cNvPr id="12" name="Straight Arrow Connector 11">
            <a:extLst>
              <a:ext uri="{FF2B5EF4-FFF2-40B4-BE49-F238E27FC236}">
                <a16:creationId xmlns:a16="http://schemas.microsoft.com/office/drawing/2014/main" id="{AE48ABDD-6FC0-D6DE-22D8-9E02F2BDA609}"/>
              </a:ext>
            </a:extLst>
          </p:cNvPr>
          <p:cNvCxnSpPr>
            <a:stCxn id="8" idx="3"/>
          </p:cNvCxnSpPr>
          <p:nvPr/>
        </p:nvCxnSpPr>
        <p:spPr>
          <a:xfrm flipV="1">
            <a:off x="5727459" y="4267200"/>
            <a:ext cx="575018" cy="99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1028" name="Picture 4">
            <a:extLst>
              <a:ext uri="{FF2B5EF4-FFF2-40B4-BE49-F238E27FC236}">
                <a16:creationId xmlns:a16="http://schemas.microsoft.com/office/drawing/2014/main" id="{1122A51C-6791-E373-5E09-018793CF2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831" y="3662420"/>
            <a:ext cx="5212698" cy="1243759"/>
          </a:xfrm>
          <a:prstGeom prst="rect">
            <a:avLst/>
          </a:prstGeom>
          <a:noFill/>
          <a:extLst>
            <a:ext uri="{909E8E84-426E-40DD-AFC4-6F175D3DCCD1}">
              <a14:hiddenFill xmlns:a14="http://schemas.microsoft.com/office/drawing/2010/main">
                <a:solidFill>
                  <a:srgbClr val="FFFFFF"/>
                </a:solidFill>
              </a14:hiddenFill>
            </a:ext>
          </a:extLst>
        </p:spPr>
      </p:pic>
      <p:sp>
        <p:nvSpPr>
          <p:cNvPr id="13" name="Left Brace 12">
            <a:extLst>
              <a:ext uri="{FF2B5EF4-FFF2-40B4-BE49-F238E27FC236}">
                <a16:creationId xmlns:a16="http://schemas.microsoft.com/office/drawing/2014/main" id="{E632D8B6-1A44-69A9-0869-C4DA8E85F623}"/>
              </a:ext>
            </a:extLst>
          </p:cNvPr>
          <p:cNvSpPr/>
          <p:nvPr/>
        </p:nvSpPr>
        <p:spPr>
          <a:xfrm rot="5400000">
            <a:off x="7143211" y="2831612"/>
            <a:ext cx="207772" cy="1613507"/>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9F6D0613-000D-E409-E02D-6C73AC52CF53}"/>
              </a:ext>
            </a:extLst>
          </p:cNvPr>
          <p:cNvSpPr/>
          <p:nvPr/>
        </p:nvSpPr>
        <p:spPr>
          <a:xfrm rot="5400000">
            <a:off x="8812448" y="2833408"/>
            <a:ext cx="207772" cy="1613507"/>
          </a:xfrm>
          <a:prstGeom prst="leftBrace">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125627A9-BE93-BE10-7369-0F807838338A}"/>
              </a:ext>
            </a:extLst>
          </p:cNvPr>
          <p:cNvSpPr/>
          <p:nvPr/>
        </p:nvSpPr>
        <p:spPr>
          <a:xfrm rot="5400000">
            <a:off x="10503188" y="2835198"/>
            <a:ext cx="207772" cy="1613507"/>
          </a:xfrm>
          <a:prstGeom prst="leftBrace">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D5CC88C9-FC7E-9741-A809-4777FC2BD7BB}"/>
              </a:ext>
            </a:extLst>
          </p:cNvPr>
          <p:cNvSpPr/>
          <p:nvPr/>
        </p:nvSpPr>
        <p:spPr>
          <a:xfrm rot="16200000">
            <a:off x="7172708" y="4156567"/>
            <a:ext cx="207772" cy="1613507"/>
          </a:xfrm>
          <a:prstGeom prst="leftBrace">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617D3CFD-E2A7-D95F-6799-33F90A4E54DA}"/>
              </a:ext>
            </a:extLst>
          </p:cNvPr>
          <p:cNvSpPr/>
          <p:nvPr/>
        </p:nvSpPr>
        <p:spPr>
          <a:xfrm rot="16200000">
            <a:off x="8841945" y="4158363"/>
            <a:ext cx="207772" cy="1613507"/>
          </a:xfrm>
          <a:prstGeom prst="leftBrace">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49858208-1BAE-3FAE-7FDC-AABC28FE37C9}"/>
              </a:ext>
            </a:extLst>
          </p:cNvPr>
          <p:cNvSpPr/>
          <p:nvPr/>
        </p:nvSpPr>
        <p:spPr>
          <a:xfrm rot="16200000">
            <a:off x="10532685" y="4160153"/>
            <a:ext cx="207772" cy="1613507"/>
          </a:xfrm>
          <a:prstGeom prst="leftBrace">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F32DC937-7C66-2307-8814-1D783F01FAFA}"/>
              </a:ext>
            </a:extLst>
          </p:cNvPr>
          <p:cNvSpPr txBox="1"/>
          <p:nvPr/>
        </p:nvSpPr>
        <p:spPr>
          <a:xfrm>
            <a:off x="6583680" y="5195944"/>
            <a:ext cx="1376979" cy="369332"/>
          </a:xfrm>
          <a:prstGeom prst="rect">
            <a:avLst/>
          </a:prstGeom>
          <a:noFill/>
        </p:spPr>
        <p:txBody>
          <a:bodyPr wrap="square" rtlCol="0">
            <a:spAutoFit/>
          </a:bodyPr>
          <a:lstStyle/>
          <a:p>
            <a:pPr algn="ctr"/>
            <a:r>
              <a:rPr lang="en-US"/>
              <a:t>Qubit 0</a:t>
            </a:r>
          </a:p>
        </p:txBody>
      </p:sp>
      <p:sp>
        <p:nvSpPr>
          <p:cNvPr id="22" name="TextBox 21">
            <a:extLst>
              <a:ext uri="{FF2B5EF4-FFF2-40B4-BE49-F238E27FC236}">
                <a16:creationId xmlns:a16="http://schemas.microsoft.com/office/drawing/2014/main" id="{25B87429-E4DA-C162-BCEC-175FA044B9EB}"/>
              </a:ext>
            </a:extLst>
          </p:cNvPr>
          <p:cNvSpPr txBox="1"/>
          <p:nvPr/>
        </p:nvSpPr>
        <p:spPr>
          <a:xfrm>
            <a:off x="8265880" y="5195944"/>
            <a:ext cx="1376979" cy="369332"/>
          </a:xfrm>
          <a:prstGeom prst="rect">
            <a:avLst/>
          </a:prstGeom>
          <a:noFill/>
        </p:spPr>
        <p:txBody>
          <a:bodyPr wrap="square" rtlCol="0">
            <a:spAutoFit/>
          </a:bodyPr>
          <a:lstStyle/>
          <a:p>
            <a:pPr algn="ctr"/>
            <a:r>
              <a:rPr lang="en-US"/>
              <a:t>Qubit 1</a:t>
            </a:r>
          </a:p>
        </p:txBody>
      </p:sp>
      <p:sp>
        <p:nvSpPr>
          <p:cNvPr id="23" name="TextBox 22">
            <a:extLst>
              <a:ext uri="{FF2B5EF4-FFF2-40B4-BE49-F238E27FC236}">
                <a16:creationId xmlns:a16="http://schemas.microsoft.com/office/drawing/2014/main" id="{F8DEE48B-8907-E9A3-F5BA-141702D22291}"/>
              </a:ext>
            </a:extLst>
          </p:cNvPr>
          <p:cNvSpPr txBox="1"/>
          <p:nvPr/>
        </p:nvSpPr>
        <p:spPr>
          <a:xfrm>
            <a:off x="9948081" y="5195944"/>
            <a:ext cx="1376979" cy="369332"/>
          </a:xfrm>
          <a:prstGeom prst="rect">
            <a:avLst/>
          </a:prstGeom>
          <a:noFill/>
        </p:spPr>
        <p:txBody>
          <a:bodyPr wrap="square" rtlCol="0">
            <a:spAutoFit/>
          </a:bodyPr>
          <a:lstStyle/>
          <a:p>
            <a:pPr algn="ctr"/>
            <a:r>
              <a:rPr lang="en-US"/>
              <a:t>Qubit 2</a:t>
            </a:r>
          </a:p>
        </p:txBody>
      </p:sp>
      <p:cxnSp>
        <p:nvCxnSpPr>
          <p:cNvPr id="21" name="Straight Arrow Connector 20">
            <a:extLst>
              <a:ext uri="{FF2B5EF4-FFF2-40B4-BE49-F238E27FC236}">
                <a16:creationId xmlns:a16="http://schemas.microsoft.com/office/drawing/2014/main" id="{A62DD82F-B0C1-93CA-B3CE-DE87CAFA73DA}"/>
              </a:ext>
            </a:extLst>
          </p:cNvPr>
          <p:cNvCxnSpPr>
            <a:cxnSpLocks/>
            <a:stCxn id="48" idx="2"/>
          </p:cNvCxnSpPr>
          <p:nvPr/>
        </p:nvCxnSpPr>
        <p:spPr>
          <a:xfrm flipH="1">
            <a:off x="7258197" y="2914890"/>
            <a:ext cx="1194755" cy="619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DB220D8-AF37-A5C8-CFD9-E64516B00F6B}"/>
              </a:ext>
            </a:extLst>
          </p:cNvPr>
          <p:cNvCxnSpPr>
            <a:cxnSpLocks/>
            <a:stCxn id="50" idx="2"/>
            <a:endCxn id="13" idx="1"/>
          </p:cNvCxnSpPr>
          <p:nvPr/>
        </p:nvCxnSpPr>
        <p:spPr>
          <a:xfrm flipH="1">
            <a:off x="7247097" y="2916457"/>
            <a:ext cx="2660681" cy="618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BE6088C-9022-24AD-D940-64A8C547D9B3}"/>
              </a:ext>
            </a:extLst>
          </p:cNvPr>
          <p:cNvCxnSpPr>
            <a:cxnSpLocks/>
            <a:stCxn id="41" idx="2"/>
            <a:endCxn id="16" idx="1"/>
          </p:cNvCxnSpPr>
          <p:nvPr/>
        </p:nvCxnSpPr>
        <p:spPr>
          <a:xfrm>
            <a:off x="7772400" y="2914890"/>
            <a:ext cx="1143934" cy="6213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01832475-DD78-0E3E-36E2-BDA025D98DD5}"/>
              </a:ext>
            </a:extLst>
          </p:cNvPr>
          <p:cNvCxnSpPr>
            <a:cxnSpLocks/>
            <a:stCxn id="51" idx="2"/>
            <a:endCxn id="16" idx="1"/>
          </p:cNvCxnSpPr>
          <p:nvPr/>
        </p:nvCxnSpPr>
        <p:spPr>
          <a:xfrm flipH="1">
            <a:off x="8916334" y="2916457"/>
            <a:ext cx="1314324" cy="61981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E251DE04-3F83-1BFE-A634-F7845F893A52}"/>
              </a:ext>
            </a:extLst>
          </p:cNvPr>
          <p:cNvCxnSpPr>
            <a:cxnSpLocks/>
            <a:stCxn id="46" idx="2"/>
            <a:endCxn id="17" idx="1"/>
          </p:cNvCxnSpPr>
          <p:nvPr/>
        </p:nvCxnSpPr>
        <p:spPr>
          <a:xfrm>
            <a:off x="8115450" y="2914890"/>
            <a:ext cx="2491624" cy="6231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4" name="Straight Arrow Connector 33">
            <a:extLst>
              <a:ext uri="{FF2B5EF4-FFF2-40B4-BE49-F238E27FC236}">
                <a16:creationId xmlns:a16="http://schemas.microsoft.com/office/drawing/2014/main" id="{7786A65F-EE8F-DBD4-56D4-D8C0E9516366}"/>
              </a:ext>
            </a:extLst>
          </p:cNvPr>
          <p:cNvCxnSpPr>
            <a:cxnSpLocks/>
            <a:stCxn id="52" idx="2"/>
            <a:endCxn id="17" idx="1"/>
          </p:cNvCxnSpPr>
          <p:nvPr/>
        </p:nvCxnSpPr>
        <p:spPr>
          <a:xfrm>
            <a:off x="10568160" y="2916457"/>
            <a:ext cx="38914" cy="62160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1" name="Rectangle: Rounded Corners 40">
            <a:extLst>
              <a:ext uri="{FF2B5EF4-FFF2-40B4-BE49-F238E27FC236}">
                <a16:creationId xmlns:a16="http://schemas.microsoft.com/office/drawing/2014/main" id="{4AE51106-9036-94F7-DF02-B1ACE91DE34A}"/>
              </a:ext>
            </a:extLst>
          </p:cNvPr>
          <p:cNvSpPr/>
          <p:nvPr/>
        </p:nvSpPr>
        <p:spPr>
          <a:xfrm>
            <a:off x="7650480" y="2665426"/>
            <a:ext cx="243840" cy="249464"/>
          </a:xfrm>
          <a:prstGeom prst="roundRect">
            <a:avLst/>
          </a:prstGeom>
          <a:noFill/>
          <a:ln w="63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CC9AC7A9-731D-9776-6B9E-F3C7FB391934}"/>
              </a:ext>
            </a:extLst>
          </p:cNvPr>
          <p:cNvSpPr/>
          <p:nvPr/>
        </p:nvSpPr>
        <p:spPr>
          <a:xfrm>
            <a:off x="7973359" y="2665426"/>
            <a:ext cx="284181" cy="24946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3E1258FB-B863-1F78-22F1-5EA97A1D1193}"/>
              </a:ext>
            </a:extLst>
          </p:cNvPr>
          <p:cNvSpPr/>
          <p:nvPr/>
        </p:nvSpPr>
        <p:spPr>
          <a:xfrm>
            <a:off x="8310861" y="2665426"/>
            <a:ext cx="284181" cy="249464"/>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4DDDB1E7-5F13-0BD1-046E-3483BAC00F21}"/>
              </a:ext>
            </a:extLst>
          </p:cNvPr>
          <p:cNvSpPr/>
          <p:nvPr/>
        </p:nvSpPr>
        <p:spPr>
          <a:xfrm>
            <a:off x="9765687" y="2666993"/>
            <a:ext cx="284181" cy="249464"/>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1D535A12-1208-D243-BE87-1FEBE044D0E0}"/>
              </a:ext>
            </a:extLst>
          </p:cNvPr>
          <p:cNvSpPr/>
          <p:nvPr/>
        </p:nvSpPr>
        <p:spPr>
          <a:xfrm>
            <a:off x="10088567" y="2666993"/>
            <a:ext cx="284181" cy="249464"/>
          </a:xfrm>
          <a:prstGeom prst="roundRect">
            <a:avLst/>
          </a:prstGeom>
          <a:noFill/>
          <a:ln w="63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F732DE25-2F33-4B9D-4D11-53C2E5732732}"/>
              </a:ext>
            </a:extLst>
          </p:cNvPr>
          <p:cNvSpPr/>
          <p:nvPr/>
        </p:nvSpPr>
        <p:spPr>
          <a:xfrm>
            <a:off x="10426069" y="2666993"/>
            <a:ext cx="284181" cy="249464"/>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545CF81-BF06-2F5C-1FFE-20DAE912C8C9}"/>
              </a:ext>
            </a:extLst>
          </p:cNvPr>
          <p:cNvCxnSpPr/>
          <p:nvPr/>
        </p:nvCxnSpPr>
        <p:spPr>
          <a:xfrm>
            <a:off x="5232400" y="2790158"/>
            <a:ext cx="13512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58" name="Straight Connector 57">
            <a:extLst>
              <a:ext uri="{FF2B5EF4-FFF2-40B4-BE49-F238E27FC236}">
                <a16:creationId xmlns:a16="http://schemas.microsoft.com/office/drawing/2014/main" id="{D990A80C-0258-9E6D-61BF-99C27F89241A}"/>
              </a:ext>
            </a:extLst>
          </p:cNvPr>
          <p:cNvCxnSpPr>
            <a:cxnSpLocks/>
          </p:cNvCxnSpPr>
          <p:nvPr/>
        </p:nvCxnSpPr>
        <p:spPr>
          <a:xfrm>
            <a:off x="10988216" y="2790158"/>
            <a:ext cx="787224" cy="0"/>
          </a:xfrm>
          <a:prstGeom prst="line">
            <a:avLst/>
          </a:prstGeom>
        </p:spPr>
        <p:style>
          <a:lnRef idx="3">
            <a:schemeClr val="accent2"/>
          </a:lnRef>
          <a:fillRef idx="0">
            <a:schemeClr val="accent2"/>
          </a:fillRef>
          <a:effectRef idx="2">
            <a:schemeClr val="accent2"/>
          </a:effectRef>
          <a:fontRef idx="minor">
            <a:schemeClr val="tx1"/>
          </a:fontRef>
        </p:style>
      </p:cxnSp>
      <p:sp>
        <p:nvSpPr>
          <p:cNvPr id="59" name="TextBox 58">
            <a:extLst>
              <a:ext uri="{FF2B5EF4-FFF2-40B4-BE49-F238E27FC236}">
                <a16:creationId xmlns:a16="http://schemas.microsoft.com/office/drawing/2014/main" id="{D18E7211-A715-AE77-E6DA-2A33CF61CF8A}"/>
              </a:ext>
            </a:extLst>
          </p:cNvPr>
          <p:cNvSpPr txBox="1"/>
          <p:nvPr/>
        </p:nvSpPr>
        <p:spPr>
          <a:xfrm>
            <a:off x="10907724" y="2364116"/>
            <a:ext cx="1045515" cy="369332"/>
          </a:xfrm>
          <a:prstGeom prst="rect">
            <a:avLst/>
          </a:prstGeom>
          <a:noFill/>
        </p:spPr>
        <p:txBody>
          <a:bodyPr wrap="square" rtlCol="0">
            <a:spAutoFit/>
          </a:bodyPr>
          <a:lstStyle/>
          <a:p>
            <a:r>
              <a:rPr lang="en-US">
                <a:solidFill>
                  <a:schemeClr val="accent2"/>
                </a:solidFill>
              </a:rPr>
              <a:t>+6.721</a:t>
            </a:r>
          </a:p>
        </p:txBody>
      </p:sp>
      <p:sp>
        <p:nvSpPr>
          <p:cNvPr id="60" name="TextBox 59">
            <a:extLst>
              <a:ext uri="{FF2B5EF4-FFF2-40B4-BE49-F238E27FC236}">
                <a16:creationId xmlns:a16="http://schemas.microsoft.com/office/drawing/2014/main" id="{25715CD4-A928-48BD-2BBB-4D3124E982F8}"/>
              </a:ext>
            </a:extLst>
          </p:cNvPr>
          <p:cNvSpPr txBox="1"/>
          <p:nvPr/>
        </p:nvSpPr>
        <p:spPr>
          <a:xfrm>
            <a:off x="921128" y="5654842"/>
            <a:ext cx="3098002" cy="646331"/>
          </a:xfrm>
          <a:prstGeom prst="rect">
            <a:avLst/>
          </a:prstGeom>
          <a:noFill/>
        </p:spPr>
        <p:txBody>
          <a:bodyPr wrap="square" rtlCol="0">
            <a:spAutoFit/>
          </a:bodyPr>
          <a:lstStyle/>
          <a:p>
            <a:pPr algn="ctr"/>
            <a:r>
              <a:rPr lang="en-US"/>
              <a:t>Around 490 Hamiltonians per molecule </a:t>
            </a:r>
          </a:p>
        </p:txBody>
      </p:sp>
      <p:pic>
        <p:nvPicPr>
          <p:cNvPr id="37" name="Picture 4" descr="La Salle R&amp;D - URL | BIYSC">
            <a:extLst>
              <a:ext uri="{FF2B5EF4-FFF2-40B4-BE49-F238E27FC236}">
                <a16:creationId xmlns:a16="http://schemas.microsoft.com/office/drawing/2014/main" id="{0D457252-E038-EB54-5A30-874206441E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05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3" grpId="0" animBg="1"/>
      <p:bldP spid="16" grpId="0" animBg="1"/>
      <p:bldP spid="17" grpId="0" animBg="1"/>
      <p:bldP spid="18" grpId="0" animBg="1"/>
      <p:bldP spid="19" grpId="0" animBg="1"/>
      <p:bldP spid="20" grpId="0" animBg="1"/>
      <p:bldP spid="14" grpId="0"/>
      <p:bldP spid="22" grpId="0"/>
      <p:bldP spid="23" grpId="0"/>
      <p:bldP spid="41" grpId="0" animBg="1"/>
      <p:bldP spid="46" grpId="0" animBg="1"/>
      <p:bldP spid="48" grpId="0" animBg="1"/>
      <p:bldP spid="50" grpId="0" animBg="1"/>
      <p:bldP spid="51" grpId="0" animBg="1"/>
      <p:bldP spid="52" grpId="0" animBg="1"/>
      <p:bldP spid="59" grpId="0"/>
      <p:bldP spid="60" grpId="0"/>
    </p:bldLst>
  </p:timing>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32C22-1BE7-30AE-6E92-6837A84E2C9A}"/>
              </a:ext>
            </a:extLst>
          </p:cNvPr>
          <p:cNvSpPr>
            <a:spLocks noGrp="1"/>
          </p:cNvSpPr>
          <p:nvPr>
            <p:ph type="title"/>
          </p:nvPr>
        </p:nvSpPr>
        <p:spPr>
          <a:xfrm>
            <a:off x="1198181" y="557189"/>
            <a:ext cx="9795637" cy="1104857"/>
          </a:xfrm>
        </p:spPr>
        <p:txBody>
          <a:bodyPr vert="horz" lIns="91440" tIns="45720" rIns="91440" bIns="45720" rtlCol="0" anchor="b">
            <a:normAutofit/>
          </a:bodyPr>
          <a:lstStyle/>
          <a:p>
            <a:r>
              <a:rPr lang="en-US" sz="5200"/>
              <a:t>Model Results </a:t>
            </a:r>
          </a:p>
        </p:txBody>
      </p:sp>
      <p:pic>
        <p:nvPicPr>
          <p:cNvPr id="10" name="Picture 9" descr="A picture containing text, sky, different, line&#10;&#10;Description automatically generated">
            <a:extLst>
              <a:ext uri="{FF2B5EF4-FFF2-40B4-BE49-F238E27FC236}">
                <a16:creationId xmlns:a16="http://schemas.microsoft.com/office/drawing/2014/main" id="{F23EB955-39BA-49D4-3CFE-9585C3C97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955" y="2002531"/>
            <a:ext cx="3155851" cy="2027593"/>
          </a:xfrm>
          <a:prstGeom prst="rect">
            <a:avLst/>
          </a:prstGeom>
        </p:spPr>
      </p:pic>
      <p:sp>
        <p:nvSpPr>
          <p:cNvPr id="4" name="Slide Number Placeholder 3">
            <a:extLst>
              <a:ext uri="{FF2B5EF4-FFF2-40B4-BE49-F238E27FC236}">
                <a16:creationId xmlns:a16="http://schemas.microsoft.com/office/drawing/2014/main" id="{F756DD8A-340D-7F74-7D8A-3E08D31DAB1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B294287-FEE6-4B4F-8D1A-CC4F577854B8}" type="slidenum">
              <a:rPr lang="en-US" smtClean="0"/>
              <a:pPr>
                <a:spcAft>
                  <a:spcPts val="600"/>
                </a:spcAft>
              </a:pPr>
              <a:t>16</a:t>
            </a:fld>
            <a:r>
              <a:rPr lang="en-US"/>
              <a:t>/19</a:t>
            </a:r>
          </a:p>
        </p:txBody>
      </p:sp>
      <p:sp>
        <p:nvSpPr>
          <p:cNvPr id="12" name="TextBox 11">
            <a:extLst>
              <a:ext uri="{FF2B5EF4-FFF2-40B4-BE49-F238E27FC236}">
                <a16:creationId xmlns:a16="http://schemas.microsoft.com/office/drawing/2014/main" id="{45027BA8-D8B3-121C-5F83-6B71B41D75BC}"/>
              </a:ext>
            </a:extLst>
          </p:cNvPr>
          <p:cNvSpPr txBox="1"/>
          <p:nvPr/>
        </p:nvSpPr>
        <p:spPr>
          <a:xfrm>
            <a:off x="1357652" y="4252872"/>
            <a:ext cx="3797536" cy="646331"/>
          </a:xfrm>
          <a:prstGeom prst="rect">
            <a:avLst/>
          </a:prstGeom>
          <a:noFill/>
        </p:spPr>
        <p:txBody>
          <a:bodyPr wrap="square" rtlCol="0">
            <a:spAutoFit/>
          </a:bodyPr>
          <a:lstStyle/>
          <a:p>
            <a:pPr algn="ctr"/>
            <a:r>
              <a:rPr lang="en-US"/>
              <a:t>Predicting O</a:t>
            </a:r>
            <a:r>
              <a:rPr lang="en-US" baseline="-25000"/>
              <a:t>2</a:t>
            </a:r>
            <a:endParaRPr lang="en-US"/>
          </a:p>
          <a:p>
            <a:pPr algn="ctr"/>
            <a:r>
              <a:rPr lang="en-US"/>
              <a:t>(O</a:t>
            </a:r>
            <a:r>
              <a:rPr lang="en-US" baseline="-25000"/>
              <a:t>2</a:t>
            </a:r>
            <a:r>
              <a:rPr lang="en-US"/>
              <a:t> in training data)</a:t>
            </a:r>
          </a:p>
        </p:txBody>
      </p:sp>
      <p:sp>
        <p:nvSpPr>
          <p:cNvPr id="16" name="TextBox 15">
            <a:extLst>
              <a:ext uri="{FF2B5EF4-FFF2-40B4-BE49-F238E27FC236}">
                <a16:creationId xmlns:a16="http://schemas.microsoft.com/office/drawing/2014/main" id="{A96A7F0A-2654-9A24-137A-DC0D9CAEB061}"/>
              </a:ext>
            </a:extLst>
          </p:cNvPr>
          <p:cNvSpPr txBox="1"/>
          <p:nvPr/>
        </p:nvSpPr>
        <p:spPr>
          <a:xfrm>
            <a:off x="6789327" y="4234244"/>
            <a:ext cx="3797536" cy="646331"/>
          </a:xfrm>
          <a:prstGeom prst="rect">
            <a:avLst/>
          </a:prstGeom>
          <a:noFill/>
        </p:spPr>
        <p:txBody>
          <a:bodyPr wrap="square" rtlCol="0">
            <a:spAutoFit/>
          </a:bodyPr>
          <a:lstStyle/>
          <a:p>
            <a:pPr algn="ctr"/>
            <a:r>
              <a:rPr lang="en-US"/>
              <a:t>Predicting O</a:t>
            </a:r>
            <a:r>
              <a:rPr lang="en-US" baseline="-25000"/>
              <a:t>2</a:t>
            </a:r>
            <a:r>
              <a:rPr lang="en-US"/>
              <a:t> </a:t>
            </a:r>
          </a:p>
          <a:p>
            <a:pPr algn="ctr"/>
            <a:r>
              <a:rPr lang="en-US"/>
              <a:t>(O</a:t>
            </a:r>
            <a:r>
              <a:rPr lang="en-US" baseline="-25000"/>
              <a:t>2</a:t>
            </a:r>
            <a:r>
              <a:rPr lang="en-US"/>
              <a:t> not in training data)</a:t>
            </a:r>
          </a:p>
        </p:txBody>
      </p:sp>
      <p:pic>
        <p:nvPicPr>
          <p:cNvPr id="19" name="Picture 18" descr="A picture containing chart&#10;&#10;Description automatically generated">
            <a:extLst>
              <a:ext uri="{FF2B5EF4-FFF2-40B4-BE49-F238E27FC236}">
                <a16:creationId xmlns:a16="http://schemas.microsoft.com/office/drawing/2014/main" id="{DC83055C-1817-CD4A-172C-9BD083CE9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709" y="2002530"/>
            <a:ext cx="3155850" cy="2027593"/>
          </a:xfrm>
          <a:prstGeom prst="rect">
            <a:avLst/>
          </a:prstGeom>
        </p:spPr>
      </p:pic>
      <p:pic>
        <p:nvPicPr>
          <p:cNvPr id="20" name="Picture 4" descr="La Salle R&amp;D - URL | BIYSC">
            <a:extLst>
              <a:ext uri="{FF2B5EF4-FFF2-40B4-BE49-F238E27FC236}">
                <a16:creationId xmlns:a16="http://schemas.microsoft.com/office/drawing/2014/main" id="{02696B55-9D06-F087-3528-A841A6F66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165DE20-E294-341E-3DCB-77019310B666}"/>
              </a:ext>
            </a:extLst>
          </p:cNvPr>
          <p:cNvSpPr txBox="1"/>
          <p:nvPr/>
        </p:nvSpPr>
        <p:spPr>
          <a:xfrm>
            <a:off x="1311965" y="5389599"/>
            <a:ext cx="10167730" cy="369332"/>
          </a:xfrm>
          <a:prstGeom prst="rect">
            <a:avLst/>
          </a:prstGeom>
          <a:noFill/>
        </p:spPr>
        <p:txBody>
          <a:bodyPr wrap="square" rtlCol="0">
            <a:spAutoFit/>
          </a:bodyPr>
          <a:lstStyle/>
          <a:p>
            <a:r>
              <a:rPr lang="en-US"/>
              <a:t>- Training the model with molecules that have 2 atoms, then tested with the Oxygen molecule (O</a:t>
            </a:r>
            <a:r>
              <a:rPr lang="en-US" baseline="-25000"/>
              <a:t>2</a:t>
            </a:r>
            <a:r>
              <a:rPr lang="en-US"/>
              <a:t>)</a:t>
            </a:r>
          </a:p>
        </p:txBody>
      </p:sp>
    </p:spTree>
    <p:extLst>
      <p:ext uri="{BB962C8B-B14F-4D97-AF65-F5344CB8AC3E}">
        <p14:creationId xmlns:p14="http://schemas.microsoft.com/office/powerpoint/2010/main" val="272321864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32C22-1BE7-30AE-6E92-6837A84E2C9A}"/>
              </a:ext>
            </a:extLst>
          </p:cNvPr>
          <p:cNvSpPr>
            <a:spLocks noGrp="1"/>
          </p:cNvSpPr>
          <p:nvPr>
            <p:ph type="title"/>
          </p:nvPr>
        </p:nvSpPr>
        <p:spPr>
          <a:xfrm>
            <a:off x="1198181" y="557189"/>
            <a:ext cx="9795637" cy="1104857"/>
          </a:xfrm>
        </p:spPr>
        <p:txBody>
          <a:bodyPr vert="horz" lIns="91440" tIns="45720" rIns="91440" bIns="45720" rtlCol="0" anchor="b">
            <a:normAutofit/>
          </a:bodyPr>
          <a:lstStyle/>
          <a:p>
            <a:r>
              <a:rPr lang="en-US" sz="5200"/>
              <a:t>Discussion </a:t>
            </a:r>
          </a:p>
        </p:txBody>
      </p:sp>
      <p:sp>
        <p:nvSpPr>
          <p:cNvPr id="4" name="Slide Number Placeholder 3">
            <a:extLst>
              <a:ext uri="{FF2B5EF4-FFF2-40B4-BE49-F238E27FC236}">
                <a16:creationId xmlns:a16="http://schemas.microsoft.com/office/drawing/2014/main" id="{F756DD8A-340D-7F74-7D8A-3E08D31DAB1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B294287-FEE6-4B4F-8D1A-CC4F577854B8}" type="slidenum">
              <a:rPr lang="en-US" smtClean="0"/>
              <a:pPr>
                <a:spcAft>
                  <a:spcPts val="600"/>
                </a:spcAft>
              </a:pPr>
              <a:t>17</a:t>
            </a:fld>
            <a:r>
              <a:rPr lang="en-US"/>
              <a:t>/19</a:t>
            </a:r>
          </a:p>
        </p:txBody>
      </p:sp>
      <p:sp>
        <p:nvSpPr>
          <p:cNvPr id="12" name="TextBox 11">
            <a:extLst>
              <a:ext uri="{FF2B5EF4-FFF2-40B4-BE49-F238E27FC236}">
                <a16:creationId xmlns:a16="http://schemas.microsoft.com/office/drawing/2014/main" id="{45027BA8-D8B3-121C-5F83-6B71B41D75BC}"/>
              </a:ext>
            </a:extLst>
          </p:cNvPr>
          <p:cNvSpPr txBox="1"/>
          <p:nvPr/>
        </p:nvSpPr>
        <p:spPr>
          <a:xfrm>
            <a:off x="1529521" y="4136492"/>
            <a:ext cx="3798505" cy="931568"/>
          </a:xfrm>
          <a:prstGeom prst="rect">
            <a:avLst/>
          </a:prstGeom>
          <a:noFill/>
        </p:spPr>
        <p:txBody>
          <a:bodyPr wrap="square" rtlCol="0">
            <a:spAutoFit/>
          </a:bodyPr>
          <a:lstStyle/>
          <a:p>
            <a:pPr algn="ctr"/>
            <a:r>
              <a:rPr lang="en-US"/>
              <a:t>Predicting H</a:t>
            </a:r>
            <a:r>
              <a:rPr lang="en-US" baseline="-25000"/>
              <a:t>2</a:t>
            </a:r>
            <a:r>
              <a:rPr lang="en-US"/>
              <a:t>O </a:t>
            </a:r>
          </a:p>
          <a:p>
            <a:pPr algn="ctr"/>
            <a:r>
              <a:rPr lang="en-US"/>
              <a:t>(No 3 atoms molecules in training data)</a:t>
            </a:r>
          </a:p>
        </p:txBody>
      </p:sp>
      <p:sp>
        <p:nvSpPr>
          <p:cNvPr id="16" name="TextBox 15">
            <a:extLst>
              <a:ext uri="{FF2B5EF4-FFF2-40B4-BE49-F238E27FC236}">
                <a16:creationId xmlns:a16="http://schemas.microsoft.com/office/drawing/2014/main" id="{A96A7F0A-2654-9A24-137A-DC0D9CAEB061}"/>
              </a:ext>
            </a:extLst>
          </p:cNvPr>
          <p:cNvSpPr txBox="1"/>
          <p:nvPr/>
        </p:nvSpPr>
        <p:spPr>
          <a:xfrm>
            <a:off x="6937840" y="4101421"/>
            <a:ext cx="3797536" cy="923330"/>
          </a:xfrm>
          <a:prstGeom prst="rect">
            <a:avLst/>
          </a:prstGeom>
          <a:noFill/>
        </p:spPr>
        <p:txBody>
          <a:bodyPr wrap="square" rtlCol="0">
            <a:spAutoFit/>
          </a:bodyPr>
          <a:lstStyle/>
          <a:p>
            <a:pPr algn="ctr"/>
            <a:r>
              <a:rPr lang="en-US"/>
              <a:t>Predicting H</a:t>
            </a:r>
            <a:r>
              <a:rPr lang="en-US" baseline="-25000"/>
              <a:t>2</a:t>
            </a:r>
            <a:r>
              <a:rPr lang="en-US"/>
              <a:t>O </a:t>
            </a:r>
          </a:p>
          <a:p>
            <a:pPr algn="ctr"/>
            <a:r>
              <a:rPr lang="en-US"/>
              <a:t>(With 3 atoms molecules in training data)</a:t>
            </a:r>
          </a:p>
        </p:txBody>
      </p:sp>
      <p:pic>
        <p:nvPicPr>
          <p:cNvPr id="9" name="Content Placeholder 5" descr="A picture containing text, tool&#10;&#10;Description automatically generated">
            <a:extLst>
              <a:ext uri="{FF2B5EF4-FFF2-40B4-BE49-F238E27FC236}">
                <a16:creationId xmlns:a16="http://schemas.microsoft.com/office/drawing/2014/main" id="{03CF4313-9EFF-9FB5-C10E-54A87A83DB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55382" y="1983584"/>
            <a:ext cx="3110436" cy="2029968"/>
          </a:xfrm>
          <a:prstGeom prst="rect">
            <a:avLst/>
          </a:prstGeom>
        </p:spPr>
      </p:pic>
      <p:pic>
        <p:nvPicPr>
          <p:cNvPr id="5" name="Picture 4" descr="Chart, line chart&#10;&#10;Description automatically generated">
            <a:extLst>
              <a:ext uri="{FF2B5EF4-FFF2-40B4-BE49-F238E27FC236}">
                <a16:creationId xmlns:a16="http://schemas.microsoft.com/office/drawing/2014/main" id="{0E7CCC1A-8379-8C29-47DF-8F70B6F653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186" y="1983584"/>
            <a:ext cx="3143176" cy="2029968"/>
          </a:xfrm>
          <a:prstGeom prst="rect">
            <a:avLst/>
          </a:prstGeom>
        </p:spPr>
      </p:pic>
      <p:pic>
        <p:nvPicPr>
          <p:cNvPr id="13" name="Picture 4" descr="La Salle R&amp;D - URL | BIYSC">
            <a:extLst>
              <a:ext uri="{FF2B5EF4-FFF2-40B4-BE49-F238E27FC236}">
                <a16:creationId xmlns:a16="http://schemas.microsoft.com/office/drawing/2014/main" id="{89889664-EA05-14CF-484D-084B5F44F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19F0C35-8136-6FF5-4149-1566EE9FF931}"/>
              </a:ext>
            </a:extLst>
          </p:cNvPr>
          <p:cNvSpPr txBox="1"/>
          <p:nvPr/>
        </p:nvSpPr>
        <p:spPr>
          <a:xfrm>
            <a:off x="1431234" y="5387377"/>
            <a:ext cx="10167730" cy="646331"/>
          </a:xfrm>
          <a:prstGeom prst="rect">
            <a:avLst/>
          </a:prstGeom>
          <a:noFill/>
        </p:spPr>
        <p:txBody>
          <a:bodyPr wrap="square" rtlCol="0">
            <a:spAutoFit/>
          </a:bodyPr>
          <a:lstStyle/>
          <a:p>
            <a:r>
              <a:rPr lang="en-US"/>
              <a:t>- The difference between testing the model on a molecule with three atoms, if the model had 3 atoms molecules in the training data set and if it doesn’t.</a:t>
            </a:r>
          </a:p>
        </p:txBody>
      </p:sp>
    </p:spTree>
    <p:extLst>
      <p:ext uri="{BB962C8B-B14F-4D97-AF65-F5344CB8AC3E}">
        <p14:creationId xmlns:p14="http://schemas.microsoft.com/office/powerpoint/2010/main" val="3111112102"/>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00D4-9BC4-D9D2-5C83-8A2F5D90C9C3}"/>
              </a:ext>
            </a:extLst>
          </p:cNvPr>
          <p:cNvSpPr>
            <a:spLocks noGrp="1"/>
          </p:cNvSpPr>
          <p:nvPr>
            <p:ph type="title"/>
          </p:nvPr>
        </p:nvSpPr>
        <p:spPr/>
        <p:txBody>
          <a:bodyPr/>
          <a:lstStyle/>
          <a:p>
            <a:r>
              <a:rPr lang="en-US"/>
              <a:t>Project Results  </a:t>
            </a:r>
          </a:p>
        </p:txBody>
      </p:sp>
      <p:sp>
        <p:nvSpPr>
          <p:cNvPr id="3" name="Content Placeholder 2">
            <a:extLst>
              <a:ext uri="{FF2B5EF4-FFF2-40B4-BE49-F238E27FC236}">
                <a16:creationId xmlns:a16="http://schemas.microsoft.com/office/drawing/2014/main" id="{9871CC7A-45FB-9711-B510-B332C9DE5594}"/>
              </a:ext>
            </a:extLst>
          </p:cNvPr>
          <p:cNvSpPr>
            <a:spLocks noGrp="1"/>
          </p:cNvSpPr>
          <p:nvPr>
            <p:ph idx="1"/>
          </p:nvPr>
        </p:nvSpPr>
        <p:spPr>
          <a:xfrm>
            <a:off x="838200" y="1940112"/>
            <a:ext cx="10515600" cy="4015407"/>
          </a:xfrm>
        </p:spPr>
        <p:txBody>
          <a:bodyPr>
            <a:normAutofit/>
          </a:bodyPr>
          <a:lstStyle/>
          <a:p>
            <a:r>
              <a:rPr lang="en-US"/>
              <a:t>Designed a way to map the molecular Hamiltonian into vectors that can be used to train the LSTM model. </a:t>
            </a:r>
          </a:p>
          <a:p>
            <a:endParaRPr lang="en-US"/>
          </a:p>
          <a:p>
            <a:r>
              <a:rPr lang="en-US"/>
              <a:t>Tested 3 different mapping techniques (Text mapping, Matrix mapping, and vector mapping). </a:t>
            </a:r>
          </a:p>
          <a:p>
            <a:endParaRPr lang="en-US"/>
          </a:p>
          <a:p>
            <a:r>
              <a:rPr lang="en-US"/>
              <a:t>Built an LSTM model and an Adam optimizer from scratch</a:t>
            </a:r>
          </a:p>
          <a:p>
            <a:pPr marL="0" indent="0">
              <a:buNone/>
            </a:pPr>
            <a:endParaRPr lang="en-US"/>
          </a:p>
          <a:p>
            <a:endParaRPr lang="en-US"/>
          </a:p>
          <a:p>
            <a:endParaRPr lang="en-US"/>
          </a:p>
        </p:txBody>
      </p:sp>
      <p:sp>
        <p:nvSpPr>
          <p:cNvPr id="4" name="Slide Number Placeholder 3">
            <a:extLst>
              <a:ext uri="{FF2B5EF4-FFF2-40B4-BE49-F238E27FC236}">
                <a16:creationId xmlns:a16="http://schemas.microsoft.com/office/drawing/2014/main" id="{B767E8BC-03A7-419C-F9B9-C9E9AE3B7F89}"/>
              </a:ext>
            </a:extLst>
          </p:cNvPr>
          <p:cNvSpPr>
            <a:spLocks noGrp="1"/>
          </p:cNvSpPr>
          <p:nvPr>
            <p:ph type="sldNum" sz="quarter" idx="12"/>
          </p:nvPr>
        </p:nvSpPr>
        <p:spPr/>
        <p:txBody>
          <a:bodyPr/>
          <a:lstStyle/>
          <a:p>
            <a:fld id="{BB294287-FEE6-4B4F-8D1A-CC4F577854B8}" type="slidenum">
              <a:rPr lang="en-US" smtClean="0"/>
              <a:t>18</a:t>
            </a:fld>
            <a:r>
              <a:rPr lang="en-US"/>
              <a:t>/19</a:t>
            </a:r>
          </a:p>
        </p:txBody>
      </p:sp>
      <p:pic>
        <p:nvPicPr>
          <p:cNvPr id="5" name="Picture 4" descr="La Salle R&amp;D - URL | BIYSC">
            <a:extLst>
              <a:ext uri="{FF2B5EF4-FFF2-40B4-BE49-F238E27FC236}">
                <a16:creationId xmlns:a16="http://schemas.microsoft.com/office/drawing/2014/main" id="{5F6D6B1A-40C4-20F5-B0E5-DB248BE4C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826565"/>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EA9A-C4FC-A176-3A65-66EB59E22CC5}"/>
              </a:ext>
            </a:extLst>
          </p:cNvPr>
          <p:cNvSpPr>
            <a:spLocks noGrp="1"/>
          </p:cNvSpPr>
          <p:nvPr>
            <p:ph type="title"/>
          </p:nvPr>
        </p:nvSpPr>
        <p:spPr/>
        <p:txBody>
          <a:bodyPr/>
          <a:lstStyle/>
          <a:p>
            <a:r>
              <a:rPr lang="en-US"/>
              <a:t>Conclusions and future lines  </a:t>
            </a:r>
          </a:p>
        </p:txBody>
      </p:sp>
      <p:sp>
        <p:nvSpPr>
          <p:cNvPr id="3" name="Content Placeholder 2">
            <a:extLst>
              <a:ext uri="{FF2B5EF4-FFF2-40B4-BE49-F238E27FC236}">
                <a16:creationId xmlns:a16="http://schemas.microsoft.com/office/drawing/2014/main" id="{7F139118-74B0-0ADF-DCAB-621F0ACCB696}"/>
              </a:ext>
            </a:extLst>
          </p:cNvPr>
          <p:cNvSpPr>
            <a:spLocks noGrp="1"/>
          </p:cNvSpPr>
          <p:nvPr>
            <p:ph idx="1"/>
          </p:nvPr>
        </p:nvSpPr>
        <p:spPr/>
        <p:txBody>
          <a:bodyPr vert="horz" lIns="91440" tIns="45720" rIns="91440" bIns="45720" rtlCol="0" anchor="t">
            <a:normAutofit fontScale="62500" lnSpcReduction="20000"/>
          </a:bodyPr>
          <a:lstStyle/>
          <a:p>
            <a:pPr marL="0" indent="0">
              <a:buNone/>
            </a:pPr>
            <a:endParaRPr lang="en-US"/>
          </a:p>
          <a:p>
            <a:r>
              <a:rPr lang="en-US"/>
              <a:t>Learned how quantum computers work and how to map the molecules. </a:t>
            </a:r>
          </a:p>
          <a:p>
            <a:endParaRPr lang="en-US"/>
          </a:p>
          <a:p>
            <a:r>
              <a:rPr lang="en-US"/>
              <a:t>Learned how to use the different quantum framework like </a:t>
            </a:r>
            <a:r>
              <a:rPr lang="en-US" err="1"/>
              <a:t>Pennylane</a:t>
            </a:r>
            <a:r>
              <a:rPr lang="en-US"/>
              <a:t>, and </a:t>
            </a:r>
            <a:r>
              <a:rPr lang="en-US" err="1"/>
              <a:t>Openfermion</a:t>
            </a:r>
            <a:r>
              <a:rPr lang="en-US"/>
              <a:t>.</a:t>
            </a:r>
          </a:p>
          <a:p>
            <a:endParaRPr lang="en-US"/>
          </a:p>
          <a:p>
            <a:r>
              <a:rPr lang="en-US"/>
              <a:t>Learned how to use both classical and quantum computers to solve problems and overcome the current limitations of quantum computing. </a:t>
            </a:r>
          </a:p>
          <a:p>
            <a:endParaRPr lang="en-US"/>
          </a:p>
          <a:p>
            <a:r>
              <a:rPr lang="en-US"/>
              <a:t>More testing needs to take place and more models need to be tested with molecules of different structures. </a:t>
            </a:r>
          </a:p>
          <a:p>
            <a:pPr marL="0" indent="0">
              <a:buNone/>
            </a:pPr>
            <a:endParaRPr lang="en-US"/>
          </a:p>
          <a:p>
            <a:r>
              <a:rPr lang="en-US"/>
              <a:t>In the future I will try different machine learning algorithms. </a:t>
            </a:r>
          </a:p>
          <a:p>
            <a:endParaRPr lang="en-US"/>
          </a:p>
          <a:p>
            <a:r>
              <a:rPr lang="en-US"/>
              <a:t>Try to talk to a quantum chemistry expert. </a:t>
            </a:r>
          </a:p>
        </p:txBody>
      </p:sp>
      <p:sp>
        <p:nvSpPr>
          <p:cNvPr id="4" name="Slide Number Placeholder 3">
            <a:extLst>
              <a:ext uri="{FF2B5EF4-FFF2-40B4-BE49-F238E27FC236}">
                <a16:creationId xmlns:a16="http://schemas.microsoft.com/office/drawing/2014/main" id="{549F0C9C-5ED8-04E2-43DA-8034DE84FACD}"/>
              </a:ext>
            </a:extLst>
          </p:cNvPr>
          <p:cNvSpPr>
            <a:spLocks noGrp="1"/>
          </p:cNvSpPr>
          <p:nvPr>
            <p:ph type="sldNum" sz="quarter" idx="12"/>
          </p:nvPr>
        </p:nvSpPr>
        <p:spPr/>
        <p:txBody>
          <a:bodyPr/>
          <a:lstStyle/>
          <a:p>
            <a:fld id="{BB294287-FEE6-4B4F-8D1A-CC4F577854B8}" type="slidenum">
              <a:rPr lang="en-US" smtClean="0"/>
              <a:t>19</a:t>
            </a:fld>
            <a:r>
              <a:rPr lang="en-US"/>
              <a:t>/19</a:t>
            </a:r>
          </a:p>
        </p:txBody>
      </p:sp>
      <p:pic>
        <p:nvPicPr>
          <p:cNvPr id="5" name="Picture 4" descr="La Salle R&amp;D - URL | BIYSC">
            <a:extLst>
              <a:ext uri="{FF2B5EF4-FFF2-40B4-BE49-F238E27FC236}">
                <a16:creationId xmlns:a16="http://schemas.microsoft.com/office/drawing/2014/main" id="{32779A4D-BB3A-27AC-7A34-729A5E398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711586"/>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82DB-B0C6-4B30-083D-C57C4D38E7E5}"/>
              </a:ext>
            </a:extLst>
          </p:cNvPr>
          <p:cNvSpPr>
            <a:spLocks noGrp="1"/>
          </p:cNvSpPr>
          <p:nvPr>
            <p:ph type="title"/>
          </p:nvPr>
        </p:nvSpPr>
        <p:spPr/>
        <p:txBody>
          <a:bodyPr/>
          <a:lstStyle/>
          <a:p>
            <a:r>
              <a:rPr lang="en-US"/>
              <a:t>Presentation Structure</a:t>
            </a:r>
          </a:p>
        </p:txBody>
      </p:sp>
      <p:sp>
        <p:nvSpPr>
          <p:cNvPr id="3" name="Content Placeholder 2">
            <a:extLst>
              <a:ext uri="{FF2B5EF4-FFF2-40B4-BE49-F238E27FC236}">
                <a16:creationId xmlns:a16="http://schemas.microsoft.com/office/drawing/2014/main" id="{77A53A9F-2436-2922-BC9B-AF998BD08D70}"/>
              </a:ext>
            </a:extLst>
          </p:cNvPr>
          <p:cNvSpPr>
            <a:spLocks noGrp="1"/>
          </p:cNvSpPr>
          <p:nvPr>
            <p:ph idx="1"/>
          </p:nvPr>
        </p:nvSpPr>
        <p:spPr>
          <a:xfrm>
            <a:off x="838200" y="2024062"/>
            <a:ext cx="10515600" cy="4351338"/>
          </a:xfrm>
        </p:spPr>
        <p:txBody>
          <a:bodyPr>
            <a:normAutofit fontScale="77500" lnSpcReduction="20000"/>
          </a:bodyPr>
          <a:lstStyle/>
          <a:p>
            <a:pPr marL="514350" indent="-514350">
              <a:buFont typeface="+mj-lt"/>
              <a:buAutoNum type="arabicPeriod"/>
            </a:pPr>
            <a:r>
              <a:rPr lang="en-US"/>
              <a:t>Introduction to the problem and the current limitations </a:t>
            </a:r>
          </a:p>
          <a:p>
            <a:pPr marL="971550" lvl="1" indent="-514350">
              <a:buFont typeface="+mj-lt"/>
              <a:buAutoNum type="alphaLcPeriod"/>
            </a:pPr>
            <a:r>
              <a:rPr lang="en-US"/>
              <a:t>Drug discovery process and its limitations </a:t>
            </a:r>
          </a:p>
          <a:p>
            <a:pPr marL="971550" lvl="1" indent="-514350">
              <a:buFont typeface="+mj-lt"/>
              <a:buAutoNum type="alphaLcPeriod"/>
            </a:pPr>
            <a:r>
              <a:rPr lang="en-US"/>
              <a:t>Current classical solutions </a:t>
            </a:r>
          </a:p>
          <a:p>
            <a:pPr marL="457200" lvl="1" indent="0">
              <a:buNone/>
            </a:pPr>
            <a:endParaRPr lang="en-US"/>
          </a:p>
          <a:p>
            <a:pPr marL="514350" indent="-514350">
              <a:buFont typeface="+mj-lt"/>
              <a:buAutoNum type="arabicPeriod"/>
            </a:pPr>
            <a:r>
              <a:rPr lang="en-US"/>
              <a:t>Proposed solution</a:t>
            </a:r>
          </a:p>
          <a:p>
            <a:pPr marL="514350" indent="-514350">
              <a:buFont typeface="+mj-lt"/>
              <a:buAutoNum type="arabicPeriod"/>
            </a:pPr>
            <a:endParaRPr lang="en-US"/>
          </a:p>
          <a:p>
            <a:pPr marL="514350" indent="-514350">
              <a:buFont typeface="+mj-lt"/>
              <a:buAutoNum type="arabicPeriod"/>
            </a:pPr>
            <a:r>
              <a:rPr lang="en-US"/>
              <a:t>Fundamentals and background </a:t>
            </a:r>
          </a:p>
          <a:p>
            <a:pPr marL="971550" lvl="1" indent="-514350">
              <a:buFont typeface="+mj-lt"/>
              <a:buAutoNum type="alphaLcPeriod"/>
            </a:pPr>
            <a:r>
              <a:rPr lang="en-US"/>
              <a:t>Quantum Computers and how they operate </a:t>
            </a:r>
          </a:p>
          <a:p>
            <a:pPr marL="971550" lvl="1" indent="-514350">
              <a:buFont typeface="+mj-lt"/>
              <a:buAutoNum type="alphaLcPeriod"/>
            </a:pPr>
            <a:r>
              <a:rPr lang="en-US"/>
              <a:t>Ground state energy and how to find it</a:t>
            </a:r>
          </a:p>
          <a:p>
            <a:pPr marL="971550" lvl="1" indent="-514350">
              <a:buFont typeface="+mj-lt"/>
              <a:buAutoNum type="alphaLcPeriod"/>
            </a:pPr>
            <a:r>
              <a:rPr lang="en-US"/>
              <a:t>Problems with quantum systems </a:t>
            </a:r>
          </a:p>
          <a:p>
            <a:pPr marL="971550" lvl="1" indent="-514350">
              <a:buFont typeface="+mj-lt"/>
              <a:buAutoNum type="alphaLcPeriod"/>
            </a:pPr>
            <a:r>
              <a:rPr lang="en-US"/>
              <a:t>Machine learning Model </a:t>
            </a:r>
          </a:p>
          <a:p>
            <a:pPr marL="971550" lvl="1" indent="-514350">
              <a:buFont typeface="+mj-lt"/>
              <a:buAutoNum type="alphaLcPeriod"/>
            </a:pPr>
            <a:r>
              <a:rPr lang="en-US"/>
              <a:t>Training the Model </a:t>
            </a:r>
          </a:p>
          <a:p>
            <a:pPr marL="971550" lvl="1" indent="-514350">
              <a:buFont typeface="+mj-lt"/>
              <a:buAutoNum type="alphaLcPeriod"/>
            </a:pPr>
            <a:endParaRPr lang="en-US"/>
          </a:p>
          <a:p>
            <a:pPr marL="514350" indent="-514350">
              <a:buFont typeface="+mj-lt"/>
              <a:buAutoNum type="arabicPeriod"/>
            </a:pPr>
            <a:r>
              <a:rPr lang="en-US"/>
              <a:t>Results and Conclusions</a:t>
            </a:r>
          </a:p>
          <a:p>
            <a:endParaRPr lang="en-US"/>
          </a:p>
        </p:txBody>
      </p:sp>
      <p:sp>
        <p:nvSpPr>
          <p:cNvPr id="4" name="Slide Number Placeholder 3">
            <a:extLst>
              <a:ext uri="{FF2B5EF4-FFF2-40B4-BE49-F238E27FC236}">
                <a16:creationId xmlns:a16="http://schemas.microsoft.com/office/drawing/2014/main" id="{669962EE-D247-181B-484F-C728F4ADEC41}"/>
              </a:ext>
            </a:extLst>
          </p:cNvPr>
          <p:cNvSpPr>
            <a:spLocks noGrp="1"/>
          </p:cNvSpPr>
          <p:nvPr>
            <p:ph type="sldNum" sz="quarter" idx="12"/>
          </p:nvPr>
        </p:nvSpPr>
        <p:spPr/>
        <p:txBody>
          <a:bodyPr/>
          <a:lstStyle/>
          <a:p>
            <a:fld id="{BB294287-FEE6-4B4F-8D1A-CC4F577854B8}" type="slidenum">
              <a:rPr lang="en-US" smtClean="0"/>
              <a:t>2</a:t>
            </a:fld>
            <a:r>
              <a:rPr lang="en-US"/>
              <a:t>/19</a:t>
            </a:r>
          </a:p>
        </p:txBody>
      </p:sp>
      <p:pic>
        <p:nvPicPr>
          <p:cNvPr id="7" name="Picture 4" descr="La Salle R&amp;D - URL | BIYSC">
            <a:extLst>
              <a:ext uri="{FF2B5EF4-FFF2-40B4-BE49-F238E27FC236}">
                <a16:creationId xmlns:a16="http://schemas.microsoft.com/office/drawing/2014/main" id="{0A343D16-9597-7FE5-7F9F-3C2E80024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5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9223-6749-6EE1-DEA2-E49E5A8B0292}"/>
              </a:ext>
            </a:extLst>
          </p:cNvPr>
          <p:cNvSpPr>
            <a:spLocks noGrp="1"/>
          </p:cNvSpPr>
          <p:nvPr>
            <p:ph type="ctrTitle"/>
          </p:nvPr>
        </p:nvSpPr>
        <p:spPr>
          <a:xfrm>
            <a:off x="1523998" y="1121413"/>
            <a:ext cx="9144000" cy="2387600"/>
          </a:xfrm>
        </p:spPr>
        <p:txBody>
          <a:bodyPr anchor="ctr">
            <a:normAutofit/>
          </a:bodyPr>
          <a:lstStyle/>
          <a:p>
            <a:r>
              <a:rPr lang="en-US" sz="4600"/>
              <a:t>Thanks for listening!</a:t>
            </a:r>
          </a:p>
        </p:txBody>
      </p:sp>
      <p:sp>
        <p:nvSpPr>
          <p:cNvPr id="3" name="Subtitle 2">
            <a:extLst>
              <a:ext uri="{FF2B5EF4-FFF2-40B4-BE49-F238E27FC236}">
                <a16:creationId xmlns:a16="http://schemas.microsoft.com/office/drawing/2014/main" id="{D26C5692-FFF0-9E83-8B09-44AB182384DB}"/>
              </a:ext>
            </a:extLst>
          </p:cNvPr>
          <p:cNvSpPr>
            <a:spLocks noGrp="1"/>
          </p:cNvSpPr>
          <p:nvPr>
            <p:ph type="subTitle" idx="1"/>
          </p:nvPr>
        </p:nvSpPr>
        <p:spPr>
          <a:xfrm>
            <a:off x="968476" y="3429000"/>
            <a:ext cx="10255045" cy="2621781"/>
          </a:xfrm>
        </p:spPr>
        <p:txBody>
          <a:bodyPr anchor="ctr">
            <a:normAutofit fontScale="62500" lnSpcReduction="20000"/>
          </a:bodyPr>
          <a:lstStyle/>
          <a:p>
            <a:r>
              <a:rPr lang="en-US" sz="3200"/>
              <a:t>Amir Azzam </a:t>
            </a:r>
          </a:p>
          <a:p>
            <a:r>
              <a:rPr lang="en-US" sz="2900"/>
              <a:t>amir.azzam@students.salle.url.edu</a:t>
            </a:r>
          </a:p>
          <a:p>
            <a:endParaRPr lang="en-US" sz="2800"/>
          </a:p>
          <a:p>
            <a:r>
              <a:rPr lang="en-US" sz="2800"/>
              <a:t>Supervisors: </a:t>
            </a:r>
          </a:p>
          <a:p>
            <a:r>
              <a:rPr lang="en-US" sz="2800"/>
              <a:t>   Dr. Xavier Vilasís Cardona</a:t>
            </a:r>
          </a:p>
          <a:p>
            <a:r>
              <a:rPr lang="en-US" sz="2800"/>
              <a:t>   Dr. Parfait </a:t>
            </a:r>
            <a:r>
              <a:rPr lang="en-US" sz="2800" err="1"/>
              <a:t>Atchadé</a:t>
            </a:r>
            <a:r>
              <a:rPr lang="en-US" sz="2800"/>
              <a:t> </a:t>
            </a:r>
            <a:r>
              <a:rPr lang="en-US" sz="2800" err="1"/>
              <a:t>Adelomou</a:t>
            </a:r>
            <a:endParaRPr lang="en-US" sz="2800"/>
          </a:p>
          <a:p>
            <a:pPr algn="l"/>
            <a:endParaRPr lang="en-US" sz="2800"/>
          </a:p>
          <a:p>
            <a:r>
              <a:rPr lang="en-US" sz="2800"/>
              <a:t>Friday 15</a:t>
            </a:r>
            <a:r>
              <a:rPr lang="en-US" sz="2800" baseline="30000"/>
              <a:t>th</a:t>
            </a:r>
            <a:r>
              <a:rPr lang="en-US" sz="2800"/>
              <a:t> of July – Room JH2.3</a:t>
            </a:r>
          </a:p>
        </p:txBody>
      </p:sp>
      <p:pic>
        <p:nvPicPr>
          <p:cNvPr id="1028" name="Picture 4" descr="La Salle R&amp;D - URL | BIYSC">
            <a:extLst>
              <a:ext uri="{FF2B5EF4-FFF2-40B4-BE49-F238E27FC236}">
                <a16:creationId xmlns:a16="http://schemas.microsoft.com/office/drawing/2014/main" id="{041DA613-0C3D-C97E-8E78-A18AD71BE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75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34700A-01D6-383D-A809-CFA9CFFAA7D9}"/>
              </a:ext>
            </a:extLst>
          </p:cNvPr>
          <p:cNvSpPr>
            <a:spLocks noGrp="1"/>
          </p:cNvSpPr>
          <p:nvPr>
            <p:ph type="ctrTitle"/>
          </p:nvPr>
        </p:nvSpPr>
        <p:spPr>
          <a:xfrm>
            <a:off x="1524000" y="2996457"/>
            <a:ext cx="9144000" cy="865086"/>
          </a:xfrm>
        </p:spPr>
        <p:txBody>
          <a:bodyPr>
            <a:normAutofit fontScale="90000"/>
          </a:bodyPr>
          <a:lstStyle/>
          <a:p>
            <a:r>
              <a:rPr lang="en-US"/>
              <a:t>Annex </a:t>
            </a:r>
          </a:p>
        </p:txBody>
      </p:sp>
      <p:sp>
        <p:nvSpPr>
          <p:cNvPr id="4" name="Slide Number Placeholder 3">
            <a:extLst>
              <a:ext uri="{FF2B5EF4-FFF2-40B4-BE49-F238E27FC236}">
                <a16:creationId xmlns:a16="http://schemas.microsoft.com/office/drawing/2014/main" id="{45B60F09-0BCA-4D1F-F445-189F45BD5989}"/>
              </a:ext>
            </a:extLst>
          </p:cNvPr>
          <p:cNvSpPr>
            <a:spLocks noGrp="1"/>
          </p:cNvSpPr>
          <p:nvPr>
            <p:ph type="sldNum" sz="quarter" idx="12"/>
          </p:nvPr>
        </p:nvSpPr>
        <p:spPr/>
        <p:txBody>
          <a:bodyPr/>
          <a:lstStyle/>
          <a:p>
            <a:fld id="{BB294287-FEE6-4B4F-8D1A-CC4F577854B8}" type="slidenum">
              <a:rPr lang="en-US" smtClean="0"/>
              <a:t>21</a:t>
            </a:fld>
            <a:endParaRPr lang="en-US"/>
          </a:p>
        </p:txBody>
      </p:sp>
    </p:spTree>
    <p:extLst>
      <p:ext uri="{BB962C8B-B14F-4D97-AF65-F5344CB8AC3E}">
        <p14:creationId xmlns:p14="http://schemas.microsoft.com/office/powerpoint/2010/main" val="17614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45B12-E2DB-4C0A-30F8-23F573C12C96}"/>
              </a:ext>
            </a:extLst>
          </p:cNvPr>
          <p:cNvSpPr>
            <a:spLocks noGrp="1"/>
          </p:cNvSpPr>
          <p:nvPr>
            <p:ph type="title"/>
          </p:nvPr>
        </p:nvSpPr>
        <p:spPr/>
        <p:txBody>
          <a:bodyPr/>
          <a:lstStyle/>
          <a:p>
            <a:r>
              <a:rPr lang="en-US"/>
              <a:t>Equations </a:t>
            </a:r>
          </a:p>
        </p:txBody>
      </p:sp>
      <p:sp>
        <p:nvSpPr>
          <p:cNvPr id="3" name="Content Placeholder 2">
            <a:extLst>
              <a:ext uri="{FF2B5EF4-FFF2-40B4-BE49-F238E27FC236}">
                <a16:creationId xmlns:a16="http://schemas.microsoft.com/office/drawing/2014/main" id="{C494B36F-5BC8-70B5-76FA-93DBFA951938}"/>
              </a:ext>
            </a:extLst>
          </p:cNvPr>
          <p:cNvSpPr>
            <a:spLocks noGrp="1"/>
          </p:cNvSpPr>
          <p:nvPr>
            <p:ph idx="1"/>
          </p:nvPr>
        </p:nvSpPr>
        <p:spPr/>
        <p:txBody>
          <a:bodyPr/>
          <a:lstStyle/>
          <a:p>
            <a:r>
              <a:rPr lang="en-US"/>
              <a:t>Hamiltonian: </a:t>
            </a:r>
          </a:p>
          <a:p>
            <a:endParaRPr lang="en-US"/>
          </a:p>
          <a:p>
            <a:endParaRPr lang="en-US"/>
          </a:p>
          <a:p>
            <a:endParaRPr lang="en-US"/>
          </a:p>
          <a:p>
            <a:endParaRPr lang="en-US"/>
          </a:p>
          <a:p>
            <a:r>
              <a:rPr lang="en-US"/>
              <a:t>In terms of creation and annihilation operators: </a:t>
            </a:r>
          </a:p>
          <a:p>
            <a:endParaRPr lang="en-US"/>
          </a:p>
        </p:txBody>
      </p:sp>
      <p:sp>
        <p:nvSpPr>
          <p:cNvPr id="4" name="Slide Number Placeholder 3">
            <a:extLst>
              <a:ext uri="{FF2B5EF4-FFF2-40B4-BE49-F238E27FC236}">
                <a16:creationId xmlns:a16="http://schemas.microsoft.com/office/drawing/2014/main" id="{1DB6AD81-EF26-2E23-7A32-46BA258F6A12}"/>
              </a:ext>
            </a:extLst>
          </p:cNvPr>
          <p:cNvSpPr>
            <a:spLocks noGrp="1"/>
          </p:cNvSpPr>
          <p:nvPr>
            <p:ph type="sldNum" sz="quarter" idx="12"/>
          </p:nvPr>
        </p:nvSpPr>
        <p:spPr/>
        <p:txBody>
          <a:bodyPr/>
          <a:lstStyle/>
          <a:p>
            <a:fld id="{BB294287-FEE6-4B4F-8D1A-CC4F577854B8}" type="slidenum">
              <a:rPr lang="en-US" smtClean="0"/>
              <a:t>22</a:t>
            </a:fld>
            <a:endParaRPr lang="en-US"/>
          </a:p>
        </p:txBody>
      </p:sp>
      <p:pic>
        <p:nvPicPr>
          <p:cNvPr id="6" name="Picture 5">
            <a:extLst>
              <a:ext uri="{FF2B5EF4-FFF2-40B4-BE49-F238E27FC236}">
                <a16:creationId xmlns:a16="http://schemas.microsoft.com/office/drawing/2014/main" id="{3591C4A4-2F46-CC83-CFF7-7C5D0E08CF5B}"/>
              </a:ext>
            </a:extLst>
          </p:cNvPr>
          <p:cNvPicPr>
            <a:picLocks noChangeAspect="1"/>
          </p:cNvPicPr>
          <p:nvPr/>
        </p:nvPicPr>
        <p:blipFill>
          <a:blip r:embed="rId2"/>
          <a:stretch>
            <a:fillRect/>
          </a:stretch>
        </p:blipFill>
        <p:spPr>
          <a:xfrm>
            <a:off x="2975290" y="5027089"/>
            <a:ext cx="6241415" cy="1329261"/>
          </a:xfrm>
          <a:prstGeom prst="rect">
            <a:avLst/>
          </a:prstGeom>
        </p:spPr>
      </p:pic>
      <p:pic>
        <p:nvPicPr>
          <p:cNvPr id="10" name="Picture 9">
            <a:extLst>
              <a:ext uri="{FF2B5EF4-FFF2-40B4-BE49-F238E27FC236}">
                <a16:creationId xmlns:a16="http://schemas.microsoft.com/office/drawing/2014/main" id="{AEE9C07E-30EA-E24F-82D4-0F9C95079631}"/>
              </a:ext>
            </a:extLst>
          </p:cNvPr>
          <p:cNvPicPr>
            <a:picLocks noChangeAspect="1"/>
          </p:cNvPicPr>
          <p:nvPr/>
        </p:nvPicPr>
        <p:blipFill>
          <a:blip r:embed="rId3"/>
          <a:stretch>
            <a:fillRect/>
          </a:stretch>
        </p:blipFill>
        <p:spPr>
          <a:xfrm>
            <a:off x="2369572" y="2468035"/>
            <a:ext cx="7452852" cy="850254"/>
          </a:xfrm>
          <a:prstGeom prst="rect">
            <a:avLst/>
          </a:prstGeom>
        </p:spPr>
      </p:pic>
      <p:sp>
        <p:nvSpPr>
          <p:cNvPr id="11" name="TextBox 10">
            <a:extLst>
              <a:ext uri="{FF2B5EF4-FFF2-40B4-BE49-F238E27FC236}">
                <a16:creationId xmlns:a16="http://schemas.microsoft.com/office/drawing/2014/main" id="{348E8F59-D9EA-1332-B505-A1E2475A6674}"/>
              </a:ext>
            </a:extLst>
          </p:cNvPr>
          <p:cNvSpPr txBox="1"/>
          <p:nvPr/>
        </p:nvSpPr>
        <p:spPr>
          <a:xfrm>
            <a:off x="2330241" y="3739684"/>
            <a:ext cx="1317523" cy="523220"/>
          </a:xfrm>
          <a:prstGeom prst="rect">
            <a:avLst/>
          </a:prstGeom>
          <a:noFill/>
        </p:spPr>
        <p:txBody>
          <a:bodyPr wrap="square" rtlCol="0">
            <a:spAutoFit/>
          </a:bodyPr>
          <a:lstStyle/>
          <a:p>
            <a:r>
              <a:rPr lang="en-US" sz="1400"/>
              <a:t>Electron Kinetic energy</a:t>
            </a:r>
          </a:p>
        </p:txBody>
      </p:sp>
      <p:sp>
        <p:nvSpPr>
          <p:cNvPr id="12" name="TextBox 11">
            <a:extLst>
              <a:ext uri="{FF2B5EF4-FFF2-40B4-BE49-F238E27FC236}">
                <a16:creationId xmlns:a16="http://schemas.microsoft.com/office/drawing/2014/main" id="{F892E3CF-76B6-3AC4-0299-38AABFC96FE8}"/>
              </a:ext>
            </a:extLst>
          </p:cNvPr>
          <p:cNvSpPr txBox="1"/>
          <p:nvPr/>
        </p:nvSpPr>
        <p:spPr>
          <a:xfrm>
            <a:off x="3808569" y="3739684"/>
            <a:ext cx="1317523" cy="523220"/>
          </a:xfrm>
          <a:prstGeom prst="rect">
            <a:avLst/>
          </a:prstGeom>
          <a:noFill/>
        </p:spPr>
        <p:txBody>
          <a:bodyPr wrap="square" rtlCol="0">
            <a:spAutoFit/>
          </a:bodyPr>
          <a:lstStyle/>
          <a:p>
            <a:r>
              <a:rPr lang="en-US" sz="1400"/>
              <a:t>nuclear Kinetic energy</a:t>
            </a:r>
          </a:p>
        </p:txBody>
      </p:sp>
      <p:sp>
        <p:nvSpPr>
          <p:cNvPr id="13" name="TextBox 12">
            <a:extLst>
              <a:ext uri="{FF2B5EF4-FFF2-40B4-BE49-F238E27FC236}">
                <a16:creationId xmlns:a16="http://schemas.microsoft.com/office/drawing/2014/main" id="{E0EBFD3B-C213-0655-52E9-783EF135D459}"/>
              </a:ext>
            </a:extLst>
          </p:cNvPr>
          <p:cNvSpPr txBox="1"/>
          <p:nvPr/>
        </p:nvSpPr>
        <p:spPr>
          <a:xfrm>
            <a:off x="5286897" y="3739684"/>
            <a:ext cx="1642383" cy="523220"/>
          </a:xfrm>
          <a:prstGeom prst="rect">
            <a:avLst/>
          </a:prstGeom>
          <a:noFill/>
        </p:spPr>
        <p:txBody>
          <a:bodyPr wrap="square" rtlCol="0">
            <a:spAutoFit/>
          </a:bodyPr>
          <a:lstStyle/>
          <a:p>
            <a:r>
              <a:rPr lang="en-US" sz="1400"/>
              <a:t>Nuclei-electrons interaction</a:t>
            </a:r>
          </a:p>
        </p:txBody>
      </p:sp>
      <p:sp>
        <p:nvSpPr>
          <p:cNvPr id="15" name="TextBox 14">
            <a:extLst>
              <a:ext uri="{FF2B5EF4-FFF2-40B4-BE49-F238E27FC236}">
                <a16:creationId xmlns:a16="http://schemas.microsoft.com/office/drawing/2014/main" id="{B1E1F704-D83B-D9F1-D643-86DAB65E6E8D}"/>
              </a:ext>
            </a:extLst>
          </p:cNvPr>
          <p:cNvSpPr txBox="1"/>
          <p:nvPr/>
        </p:nvSpPr>
        <p:spPr>
          <a:xfrm>
            <a:off x="7090085" y="3738194"/>
            <a:ext cx="1642383" cy="523220"/>
          </a:xfrm>
          <a:prstGeom prst="rect">
            <a:avLst/>
          </a:prstGeom>
          <a:noFill/>
        </p:spPr>
        <p:txBody>
          <a:bodyPr wrap="square" rtlCol="0">
            <a:spAutoFit/>
          </a:bodyPr>
          <a:lstStyle/>
          <a:p>
            <a:r>
              <a:rPr lang="en-US" sz="1400"/>
              <a:t>Electron-electron interaction</a:t>
            </a:r>
          </a:p>
        </p:txBody>
      </p:sp>
      <p:sp>
        <p:nvSpPr>
          <p:cNvPr id="16" name="TextBox 15">
            <a:extLst>
              <a:ext uri="{FF2B5EF4-FFF2-40B4-BE49-F238E27FC236}">
                <a16:creationId xmlns:a16="http://schemas.microsoft.com/office/drawing/2014/main" id="{8A92601D-E1F8-9660-FAB8-0FC0FAE48019}"/>
              </a:ext>
            </a:extLst>
          </p:cNvPr>
          <p:cNvSpPr txBox="1"/>
          <p:nvPr/>
        </p:nvSpPr>
        <p:spPr>
          <a:xfrm>
            <a:off x="8893273" y="3738194"/>
            <a:ext cx="2256508" cy="307777"/>
          </a:xfrm>
          <a:prstGeom prst="rect">
            <a:avLst/>
          </a:prstGeom>
          <a:noFill/>
        </p:spPr>
        <p:txBody>
          <a:bodyPr wrap="square" rtlCol="0">
            <a:spAutoFit/>
          </a:bodyPr>
          <a:lstStyle/>
          <a:p>
            <a:r>
              <a:rPr lang="en-US" sz="1400"/>
              <a:t>Nuclei-nuclei interaction</a:t>
            </a:r>
          </a:p>
        </p:txBody>
      </p:sp>
      <p:cxnSp>
        <p:nvCxnSpPr>
          <p:cNvPr id="18" name="Straight Arrow Connector 17">
            <a:extLst>
              <a:ext uri="{FF2B5EF4-FFF2-40B4-BE49-F238E27FC236}">
                <a16:creationId xmlns:a16="http://schemas.microsoft.com/office/drawing/2014/main" id="{057DF417-AE00-EB38-3206-2BB7DB5E51D1}"/>
              </a:ext>
            </a:extLst>
          </p:cNvPr>
          <p:cNvCxnSpPr>
            <a:cxnSpLocks/>
            <a:stCxn id="11" idx="0"/>
          </p:cNvCxnSpPr>
          <p:nvPr/>
        </p:nvCxnSpPr>
        <p:spPr>
          <a:xfrm flipV="1">
            <a:off x="2989003" y="3330753"/>
            <a:ext cx="423820" cy="408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EB4E956-46FD-E4FB-E3EE-F3E9514F09FB}"/>
              </a:ext>
            </a:extLst>
          </p:cNvPr>
          <p:cNvCxnSpPr>
            <a:cxnSpLocks/>
            <a:stCxn id="12" idx="0"/>
          </p:cNvCxnSpPr>
          <p:nvPr/>
        </p:nvCxnSpPr>
        <p:spPr>
          <a:xfrm flipV="1">
            <a:off x="4467331" y="3399488"/>
            <a:ext cx="244218" cy="340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88D0AB4-C233-3C07-6539-9C89D8BFB5DD}"/>
              </a:ext>
            </a:extLst>
          </p:cNvPr>
          <p:cNvCxnSpPr>
            <a:cxnSpLocks/>
            <a:stCxn id="13" idx="0"/>
          </p:cNvCxnSpPr>
          <p:nvPr/>
        </p:nvCxnSpPr>
        <p:spPr>
          <a:xfrm flipV="1">
            <a:off x="6108089" y="3399488"/>
            <a:ext cx="207272" cy="340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D0DA450-855F-DF2F-A2D4-38012B4F6B02}"/>
              </a:ext>
            </a:extLst>
          </p:cNvPr>
          <p:cNvCxnSpPr>
            <a:cxnSpLocks/>
            <a:stCxn id="15" idx="0"/>
          </p:cNvCxnSpPr>
          <p:nvPr/>
        </p:nvCxnSpPr>
        <p:spPr>
          <a:xfrm flipH="1" flipV="1">
            <a:off x="7841836" y="3399488"/>
            <a:ext cx="69441" cy="338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6BFF801-FCD7-AAE4-D40F-26F2B83D2750}"/>
              </a:ext>
            </a:extLst>
          </p:cNvPr>
          <p:cNvCxnSpPr>
            <a:cxnSpLocks/>
            <a:stCxn id="16" idx="0"/>
          </p:cNvCxnSpPr>
          <p:nvPr/>
        </p:nvCxnSpPr>
        <p:spPr>
          <a:xfrm flipH="1" flipV="1">
            <a:off x="9597707" y="3429000"/>
            <a:ext cx="423820" cy="309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031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C85A-E532-D50A-7BAC-AC0731F24E74}"/>
              </a:ext>
            </a:extLst>
          </p:cNvPr>
          <p:cNvSpPr>
            <a:spLocks noGrp="1"/>
          </p:cNvSpPr>
          <p:nvPr>
            <p:ph type="title"/>
          </p:nvPr>
        </p:nvSpPr>
        <p:spPr/>
        <p:txBody>
          <a:bodyPr/>
          <a:lstStyle/>
          <a:p>
            <a:r>
              <a:rPr lang="en-US"/>
              <a:t>Equations </a:t>
            </a:r>
          </a:p>
        </p:txBody>
      </p:sp>
      <p:sp>
        <p:nvSpPr>
          <p:cNvPr id="3" name="Content Placeholder 2">
            <a:extLst>
              <a:ext uri="{FF2B5EF4-FFF2-40B4-BE49-F238E27FC236}">
                <a16:creationId xmlns:a16="http://schemas.microsoft.com/office/drawing/2014/main" id="{E70836C7-789A-7F5A-30C5-74D583DF5D0E}"/>
              </a:ext>
            </a:extLst>
          </p:cNvPr>
          <p:cNvSpPr>
            <a:spLocks noGrp="1"/>
          </p:cNvSpPr>
          <p:nvPr>
            <p:ph idx="1"/>
          </p:nvPr>
        </p:nvSpPr>
        <p:spPr/>
        <p:txBody>
          <a:bodyPr/>
          <a:lstStyle/>
          <a:p>
            <a:r>
              <a:rPr lang="en-US" sz="2400" b="0" i="0" err="1">
                <a:effectLst/>
                <a:latin typeface="Arial" panose="020B0604020202020204" pitchFamily="34" charset="0"/>
              </a:rPr>
              <a:t>Bravyi-Kitaev</a:t>
            </a:r>
            <a:r>
              <a:rPr lang="en-US" sz="2400" b="0" i="0">
                <a:effectLst/>
                <a:latin typeface="Arial" panose="020B0604020202020204" pitchFamily="34" charset="0"/>
              </a:rPr>
              <a:t> transformation:</a:t>
            </a:r>
          </a:p>
          <a:p>
            <a:endParaRPr lang="en-US">
              <a:latin typeface="Arial" panose="020B0604020202020204" pitchFamily="34" charset="0"/>
            </a:endParaRPr>
          </a:p>
          <a:p>
            <a:endParaRPr lang="en-US" b="0" i="0">
              <a:effectLst/>
              <a:latin typeface="Arial" panose="020B0604020202020204" pitchFamily="34" charset="0"/>
            </a:endParaRPr>
          </a:p>
          <a:p>
            <a:endParaRPr lang="en-US">
              <a:latin typeface="Arial" panose="020B0604020202020204" pitchFamily="34" charset="0"/>
            </a:endParaRPr>
          </a:p>
          <a:p>
            <a:endParaRPr lang="en-US" b="0" i="0">
              <a:effectLst/>
              <a:latin typeface="Arial" panose="020B0604020202020204" pitchFamily="34" charset="0"/>
            </a:endParaRPr>
          </a:p>
          <a:p>
            <a:endParaRPr lang="en-US" b="0" i="0">
              <a:effectLst/>
              <a:latin typeface="Arial" panose="020B0604020202020204" pitchFamily="34" charset="0"/>
            </a:endParaRPr>
          </a:p>
          <a:p>
            <a:pPr lvl="1">
              <a:buFont typeface="Courier New" panose="02070309020205020404" pitchFamily="49" charset="0"/>
              <a:buChar char="o"/>
            </a:pPr>
            <a:r>
              <a:rPr lang="en-US" sz="1800" b="0" i="0">
                <a:effectLst/>
                <a:latin typeface="Arial" panose="020B0604020202020204" pitchFamily="34" charset="0"/>
              </a:rPr>
              <a:t>P(j) : Party set </a:t>
            </a:r>
          </a:p>
          <a:p>
            <a:pPr lvl="1">
              <a:buFont typeface="Courier New" panose="02070309020205020404" pitchFamily="49" charset="0"/>
              <a:buChar char="o"/>
            </a:pPr>
            <a:r>
              <a:rPr lang="en-US" sz="1800">
                <a:latin typeface="Arial" panose="020B0604020202020204" pitchFamily="34" charset="0"/>
              </a:rPr>
              <a:t>U(j) : Update set </a:t>
            </a:r>
          </a:p>
          <a:p>
            <a:pPr lvl="1">
              <a:buFont typeface="Courier New" panose="02070309020205020404" pitchFamily="49" charset="0"/>
              <a:buChar char="o"/>
            </a:pPr>
            <a:r>
              <a:rPr lang="en-US" sz="1800" b="0" i="0">
                <a:effectLst/>
                <a:latin typeface="Arial" panose="020B0604020202020204" pitchFamily="34" charset="0"/>
              </a:rPr>
              <a:t>F(j) : Flip set </a:t>
            </a:r>
            <a:r>
              <a:rPr lang="en-US" b="0" i="0">
                <a:effectLst/>
                <a:latin typeface="Arial" panose="020B0604020202020204" pitchFamily="34" charset="0"/>
              </a:rPr>
              <a:t> </a:t>
            </a:r>
          </a:p>
          <a:p>
            <a:endParaRPr lang="en-US"/>
          </a:p>
        </p:txBody>
      </p:sp>
      <p:sp>
        <p:nvSpPr>
          <p:cNvPr id="4" name="Slide Number Placeholder 3">
            <a:extLst>
              <a:ext uri="{FF2B5EF4-FFF2-40B4-BE49-F238E27FC236}">
                <a16:creationId xmlns:a16="http://schemas.microsoft.com/office/drawing/2014/main" id="{9CA36F79-E080-5170-2780-1DB0765B245F}"/>
              </a:ext>
            </a:extLst>
          </p:cNvPr>
          <p:cNvSpPr>
            <a:spLocks noGrp="1"/>
          </p:cNvSpPr>
          <p:nvPr>
            <p:ph type="sldNum" sz="quarter" idx="12"/>
          </p:nvPr>
        </p:nvSpPr>
        <p:spPr/>
        <p:txBody>
          <a:bodyPr/>
          <a:lstStyle/>
          <a:p>
            <a:fld id="{BB294287-FEE6-4B4F-8D1A-CC4F577854B8}" type="slidenum">
              <a:rPr lang="en-US" smtClean="0"/>
              <a:t>23</a:t>
            </a:fld>
            <a:endParaRPr lang="en-US"/>
          </a:p>
        </p:txBody>
      </p:sp>
      <p:pic>
        <p:nvPicPr>
          <p:cNvPr id="6" name="Picture 5">
            <a:extLst>
              <a:ext uri="{FF2B5EF4-FFF2-40B4-BE49-F238E27FC236}">
                <a16:creationId xmlns:a16="http://schemas.microsoft.com/office/drawing/2014/main" id="{D3E1C14A-9F3B-83B6-DA53-92A6893B2F92}"/>
              </a:ext>
            </a:extLst>
          </p:cNvPr>
          <p:cNvPicPr>
            <a:picLocks noChangeAspect="1"/>
          </p:cNvPicPr>
          <p:nvPr/>
        </p:nvPicPr>
        <p:blipFill>
          <a:blip r:embed="rId2"/>
          <a:stretch>
            <a:fillRect/>
          </a:stretch>
        </p:blipFill>
        <p:spPr>
          <a:xfrm>
            <a:off x="3398734" y="2519592"/>
            <a:ext cx="5394532" cy="1818816"/>
          </a:xfrm>
          <a:prstGeom prst="rect">
            <a:avLst/>
          </a:prstGeom>
        </p:spPr>
      </p:pic>
    </p:spTree>
    <p:extLst>
      <p:ext uri="{BB962C8B-B14F-4D97-AF65-F5344CB8AC3E}">
        <p14:creationId xmlns:p14="http://schemas.microsoft.com/office/powerpoint/2010/main" val="32386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3FD5-7BA9-6DD0-76E3-D68ABBCD95D9}"/>
              </a:ext>
            </a:extLst>
          </p:cNvPr>
          <p:cNvSpPr>
            <a:spLocks noGrp="1"/>
          </p:cNvSpPr>
          <p:nvPr>
            <p:ph type="title"/>
          </p:nvPr>
        </p:nvSpPr>
        <p:spPr/>
        <p:txBody>
          <a:bodyPr/>
          <a:lstStyle/>
          <a:p>
            <a:r>
              <a:rPr lang="en-US"/>
              <a:t>Temporal Cost</a:t>
            </a:r>
          </a:p>
        </p:txBody>
      </p:sp>
      <p:pic>
        <p:nvPicPr>
          <p:cNvPr id="6" name="Content Placeholder 5" descr="Table&#10;&#10;Description automatically generated">
            <a:extLst>
              <a:ext uri="{FF2B5EF4-FFF2-40B4-BE49-F238E27FC236}">
                <a16:creationId xmlns:a16="http://schemas.microsoft.com/office/drawing/2014/main" id="{07E80F23-BB2F-92BF-5E8D-90EFF1429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39885"/>
            <a:ext cx="10515600" cy="2167268"/>
          </a:xfrm>
        </p:spPr>
      </p:pic>
      <p:sp>
        <p:nvSpPr>
          <p:cNvPr id="4" name="Slide Number Placeholder 3">
            <a:extLst>
              <a:ext uri="{FF2B5EF4-FFF2-40B4-BE49-F238E27FC236}">
                <a16:creationId xmlns:a16="http://schemas.microsoft.com/office/drawing/2014/main" id="{A90D8791-C0C2-0CA5-8D48-13E2FAA93DB6}"/>
              </a:ext>
            </a:extLst>
          </p:cNvPr>
          <p:cNvSpPr>
            <a:spLocks noGrp="1"/>
          </p:cNvSpPr>
          <p:nvPr>
            <p:ph type="sldNum" sz="quarter" idx="12"/>
          </p:nvPr>
        </p:nvSpPr>
        <p:spPr/>
        <p:txBody>
          <a:bodyPr/>
          <a:lstStyle/>
          <a:p>
            <a:fld id="{BB294287-FEE6-4B4F-8D1A-CC4F577854B8}" type="slidenum">
              <a:rPr lang="en-US" smtClean="0"/>
              <a:t>24</a:t>
            </a:fld>
            <a:endParaRPr lang="en-US"/>
          </a:p>
        </p:txBody>
      </p:sp>
    </p:spTree>
    <p:extLst>
      <p:ext uri="{BB962C8B-B14F-4D97-AF65-F5344CB8AC3E}">
        <p14:creationId xmlns:p14="http://schemas.microsoft.com/office/powerpoint/2010/main" val="2471067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3089-8F13-AE4C-2000-398C4C16B103}"/>
              </a:ext>
            </a:extLst>
          </p:cNvPr>
          <p:cNvSpPr>
            <a:spLocks noGrp="1"/>
          </p:cNvSpPr>
          <p:nvPr>
            <p:ph type="title"/>
          </p:nvPr>
        </p:nvSpPr>
        <p:spPr/>
        <p:txBody>
          <a:bodyPr/>
          <a:lstStyle/>
          <a:p>
            <a:r>
              <a:rPr lang="en-US"/>
              <a:t>Computational Resources</a:t>
            </a:r>
          </a:p>
        </p:txBody>
      </p:sp>
      <p:sp>
        <p:nvSpPr>
          <p:cNvPr id="3" name="Content Placeholder 2">
            <a:extLst>
              <a:ext uri="{FF2B5EF4-FFF2-40B4-BE49-F238E27FC236}">
                <a16:creationId xmlns:a16="http://schemas.microsoft.com/office/drawing/2014/main" id="{94502C9B-08A7-6327-0F8E-C447395B5F72}"/>
              </a:ext>
            </a:extLst>
          </p:cNvPr>
          <p:cNvSpPr>
            <a:spLocks noGrp="1"/>
          </p:cNvSpPr>
          <p:nvPr>
            <p:ph idx="1"/>
          </p:nvPr>
        </p:nvSpPr>
        <p:spPr/>
        <p:txBody>
          <a:bodyPr/>
          <a:lstStyle/>
          <a:p>
            <a:r>
              <a:rPr lang="en-US"/>
              <a:t>Python 9</a:t>
            </a:r>
          </a:p>
          <a:p>
            <a:endParaRPr lang="en-US"/>
          </a:p>
          <a:p>
            <a:r>
              <a:rPr lang="en-US"/>
              <a:t>WSL 2</a:t>
            </a:r>
          </a:p>
          <a:p>
            <a:endParaRPr lang="en-US"/>
          </a:p>
          <a:p>
            <a:r>
              <a:rPr lang="en-US"/>
              <a:t>CPU: Intel Core i7-8750H @ 2.20GHz with 6 cores, 12 logical processors </a:t>
            </a:r>
          </a:p>
          <a:p>
            <a:endParaRPr lang="en-US"/>
          </a:p>
          <a:p>
            <a:r>
              <a:rPr lang="en-US"/>
              <a:t>GPU: NVIDIA GeForce GTX 1050 (Not used)</a:t>
            </a:r>
          </a:p>
        </p:txBody>
      </p:sp>
      <p:sp>
        <p:nvSpPr>
          <p:cNvPr id="4" name="Slide Number Placeholder 3">
            <a:extLst>
              <a:ext uri="{FF2B5EF4-FFF2-40B4-BE49-F238E27FC236}">
                <a16:creationId xmlns:a16="http://schemas.microsoft.com/office/drawing/2014/main" id="{F95F721A-CE96-F054-BB82-1ED17A633146}"/>
              </a:ext>
            </a:extLst>
          </p:cNvPr>
          <p:cNvSpPr>
            <a:spLocks noGrp="1"/>
          </p:cNvSpPr>
          <p:nvPr>
            <p:ph type="sldNum" sz="quarter" idx="12"/>
          </p:nvPr>
        </p:nvSpPr>
        <p:spPr/>
        <p:txBody>
          <a:bodyPr/>
          <a:lstStyle/>
          <a:p>
            <a:fld id="{BB294287-FEE6-4B4F-8D1A-CC4F577854B8}" type="slidenum">
              <a:rPr lang="en-US" smtClean="0"/>
              <a:t>25</a:t>
            </a:fld>
            <a:endParaRPr lang="en-US"/>
          </a:p>
        </p:txBody>
      </p:sp>
    </p:spTree>
    <p:extLst>
      <p:ext uri="{BB962C8B-B14F-4D97-AF65-F5344CB8AC3E}">
        <p14:creationId xmlns:p14="http://schemas.microsoft.com/office/powerpoint/2010/main" val="400507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59C4-5147-326A-52B1-789CB9BDE64F}"/>
              </a:ext>
            </a:extLst>
          </p:cNvPr>
          <p:cNvSpPr>
            <a:spLocks noGrp="1"/>
          </p:cNvSpPr>
          <p:nvPr>
            <p:ph type="title"/>
          </p:nvPr>
        </p:nvSpPr>
        <p:spPr/>
        <p:txBody>
          <a:bodyPr/>
          <a:lstStyle/>
          <a:p>
            <a:r>
              <a:rPr lang="en-US"/>
              <a:t>Introduction to the problem </a:t>
            </a:r>
          </a:p>
        </p:txBody>
      </p:sp>
      <p:pic>
        <p:nvPicPr>
          <p:cNvPr id="5" name="Content Placeholder 4" descr="source : https://www.seikagaku.co.jp/en/development/flow.html&#10;">
            <a:extLst>
              <a:ext uri="{FF2B5EF4-FFF2-40B4-BE49-F238E27FC236}">
                <a16:creationId xmlns:a16="http://schemas.microsoft.com/office/drawing/2014/main" id="{F4227B9C-5BFF-4159-BC28-5EF4AC5645FF}"/>
              </a:ext>
              <a:ext uri="{C183D7F6-B498-43B3-948B-1728B52AA6E4}">
                <adec:decorative xmlns:adec="http://schemas.microsoft.com/office/drawing/2017/decorative" val="0"/>
              </a:ext>
            </a:extLst>
          </p:cNvPr>
          <p:cNvPicPr>
            <a:picLocks noGrp="1" noChangeAspect="1"/>
          </p:cNvPicPr>
          <p:nvPr>
            <p:ph idx="1"/>
          </p:nvPr>
        </p:nvPicPr>
        <p:blipFill>
          <a:blip r:embed="rId3"/>
          <a:stretch>
            <a:fillRect/>
          </a:stretch>
        </p:blipFill>
        <p:spPr>
          <a:xfrm>
            <a:off x="503571" y="2715160"/>
            <a:ext cx="11292681" cy="1035475"/>
          </a:xfrm>
        </p:spPr>
      </p:pic>
      <p:sp>
        <p:nvSpPr>
          <p:cNvPr id="9" name="Slide Number Placeholder 8">
            <a:extLst>
              <a:ext uri="{FF2B5EF4-FFF2-40B4-BE49-F238E27FC236}">
                <a16:creationId xmlns:a16="http://schemas.microsoft.com/office/drawing/2014/main" id="{82BC5C2A-35D0-1592-0564-9D043D6857F2}"/>
              </a:ext>
            </a:extLst>
          </p:cNvPr>
          <p:cNvSpPr>
            <a:spLocks noGrp="1"/>
          </p:cNvSpPr>
          <p:nvPr>
            <p:ph type="sldNum" sz="quarter" idx="12"/>
          </p:nvPr>
        </p:nvSpPr>
        <p:spPr/>
        <p:txBody>
          <a:bodyPr/>
          <a:lstStyle/>
          <a:p>
            <a:fld id="{BB294287-FEE6-4B4F-8D1A-CC4F577854B8}" type="slidenum">
              <a:rPr lang="en-US" smtClean="0"/>
              <a:t>3</a:t>
            </a:fld>
            <a:r>
              <a:rPr lang="en-US"/>
              <a:t>/19</a:t>
            </a:r>
          </a:p>
        </p:txBody>
      </p:sp>
      <p:sp>
        <p:nvSpPr>
          <p:cNvPr id="7" name="Rectangle: Rounded Corners 6">
            <a:extLst>
              <a:ext uri="{FF2B5EF4-FFF2-40B4-BE49-F238E27FC236}">
                <a16:creationId xmlns:a16="http://schemas.microsoft.com/office/drawing/2014/main" id="{BACC64F5-FC20-12DC-F034-CAB1014D1133}"/>
              </a:ext>
            </a:extLst>
          </p:cNvPr>
          <p:cNvSpPr/>
          <p:nvPr/>
        </p:nvSpPr>
        <p:spPr>
          <a:xfrm>
            <a:off x="503571" y="2565759"/>
            <a:ext cx="3814431" cy="1450757"/>
          </a:xfrm>
          <a:prstGeom prst="round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0144C1DB-5859-54B1-B014-A44EF24E4E86}"/>
              </a:ext>
            </a:extLst>
          </p:cNvPr>
          <p:cNvSpPr txBox="1"/>
          <p:nvPr/>
        </p:nvSpPr>
        <p:spPr>
          <a:xfrm>
            <a:off x="838200" y="6356350"/>
            <a:ext cx="4006361" cy="261610"/>
          </a:xfrm>
          <a:prstGeom prst="rect">
            <a:avLst/>
          </a:prstGeom>
          <a:noFill/>
        </p:spPr>
        <p:txBody>
          <a:bodyPr wrap="square" rtlCol="0">
            <a:spAutoFit/>
          </a:bodyPr>
          <a:lstStyle/>
          <a:p>
            <a:r>
              <a:rPr lang="fr-FR" sz="1100"/>
              <a:t>[1] : </a:t>
            </a:r>
            <a:r>
              <a:rPr lang="fr-FR" sz="1100">
                <a:hlinkClick r:id="rId4"/>
              </a:rPr>
              <a:t>https://www.seikagaku.co.jp/en/development/flow.html</a:t>
            </a:r>
            <a:r>
              <a:rPr lang="fr-FR" sz="1100"/>
              <a:t> </a:t>
            </a:r>
          </a:p>
        </p:txBody>
      </p:sp>
      <p:sp>
        <p:nvSpPr>
          <p:cNvPr id="3" name="TextBox 2">
            <a:extLst>
              <a:ext uri="{FF2B5EF4-FFF2-40B4-BE49-F238E27FC236}">
                <a16:creationId xmlns:a16="http://schemas.microsoft.com/office/drawing/2014/main" id="{960C0744-7240-FB70-DF84-2F2BD79266A5}"/>
              </a:ext>
            </a:extLst>
          </p:cNvPr>
          <p:cNvSpPr txBox="1"/>
          <p:nvPr/>
        </p:nvSpPr>
        <p:spPr>
          <a:xfrm>
            <a:off x="838200" y="4308365"/>
            <a:ext cx="10303565" cy="1200329"/>
          </a:xfrm>
          <a:prstGeom prst="rect">
            <a:avLst/>
          </a:prstGeom>
          <a:noFill/>
        </p:spPr>
        <p:txBody>
          <a:bodyPr wrap="square" rtlCol="0">
            <a:spAutoFit/>
          </a:bodyPr>
          <a:lstStyle/>
          <a:p>
            <a:endParaRPr lang="en-US"/>
          </a:p>
          <a:p>
            <a:pPr marL="285750" indent="-285750">
              <a:buFontTx/>
              <a:buChar char="-"/>
            </a:pPr>
            <a:r>
              <a:rPr lang="en-US"/>
              <a:t>The First two stages of drug discovery (pre-clinical stages) can take up to 8 years of research</a:t>
            </a:r>
          </a:p>
          <a:p>
            <a:pPr marL="285750" indent="-285750">
              <a:buFontTx/>
              <a:buChar char="-"/>
            </a:pPr>
            <a:endParaRPr lang="en-US"/>
          </a:p>
          <a:p>
            <a:pPr marL="285750" indent="-285750">
              <a:buFontTx/>
              <a:buChar char="-"/>
            </a:pPr>
            <a:r>
              <a:rPr lang="en-US"/>
              <a:t>These two stages can be accelerated using classical computers </a:t>
            </a:r>
          </a:p>
        </p:txBody>
      </p:sp>
      <p:sp>
        <p:nvSpPr>
          <p:cNvPr id="10" name="TextBox 9">
            <a:extLst>
              <a:ext uri="{FF2B5EF4-FFF2-40B4-BE49-F238E27FC236}">
                <a16:creationId xmlns:a16="http://schemas.microsoft.com/office/drawing/2014/main" id="{31C2EE78-0B01-7422-BA36-1922B06AD844}"/>
              </a:ext>
            </a:extLst>
          </p:cNvPr>
          <p:cNvSpPr txBox="1"/>
          <p:nvPr/>
        </p:nvSpPr>
        <p:spPr>
          <a:xfrm>
            <a:off x="11353800" y="2434954"/>
            <a:ext cx="442452" cy="261610"/>
          </a:xfrm>
          <a:prstGeom prst="rect">
            <a:avLst/>
          </a:prstGeom>
          <a:noFill/>
        </p:spPr>
        <p:txBody>
          <a:bodyPr wrap="square">
            <a:spAutoFit/>
          </a:bodyPr>
          <a:lstStyle/>
          <a:p>
            <a:r>
              <a:rPr lang="fr-FR" sz="1100"/>
              <a:t>[1] </a:t>
            </a:r>
            <a:endParaRPr lang="en-US" sz="1100"/>
          </a:p>
        </p:txBody>
      </p:sp>
      <p:sp>
        <p:nvSpPr>
          <p:cNvPr id="6" name="TextBox 5">
            <a:extLst>
              <a:ext uri="{FF2B5EF4-FFF2-40B4-BE49-F238E27FC236}">
                <a16:creationId xmlns:a16="http://schemas.microsoft.com/office/drawing/2014/main" id="{B4B10645-68F9-5974-1E9D-CC1FF562F52B}"/>
              </a:ext>
            </a:extLst>
          </p:cNvPr>
          <p:cNvSpPr txBox="1"/>
          <p:nvPr/>
        </p:nvSpPr>
        <p:spPr>
          <a:xfrm>
            <a:off x="862781" y="1750690"/>
            <a:ext cx="5438628" cy="523220"/>
          </a:xfrm>
          <a:prstGeom prst="rect">
            <a:avLst/>
          </a:prstGeom>
          <a:noFill/>
        </p:spPr>
        <p:txBody>
          <a:bodyPr wrap="square" rtlCol="0">
            <a:spAutoFit/>
          </a:bodyPr>
          <a:lstStyle/>
          <a:p>
            <a:r>
              <a:rPr lang="en-US" sz="2800"/>
              <a:t>The drug discovery process: </a:t>
            </a:r>
          </a:p>
        </p:txBody>
      </p:sp>
      <p:pic>
        <p:nvPicPr>
          <p:cNvPr id="11" name="Picture 4" descr="La Salle R&amp;D - URL | BIYSC">
            <a:extLst>
              <a:ext uri="{FF2B5EF4-FFF2-40B4-BE49-F238E27FC236}">
                <a16:creationId xmlns:a16="http://schemas.microsoft.com/office/drawing/2014/main" id="{C823D715-DC54-FA47-8F31-F8445CBD7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0CFF-07F5-63C6-EA70-36D8E24B0BD8}"/>
              </a:ext>
            </a:extLst>
          </p:cNvPr>
          <p:cNvSpPr>
            <a:spLocks noGrp="1"/>
          </p:cNvSpPr>
          <p:nvPr>
            <p:ph type="title"/>
          </p:nvPr>
        </p:nvSpPr>
        <p:spPr/>
        <p:txBody>
          <a:bodyPr/>
          <a:lstStyle/>
          <a:p>
            <a:r>
              <a:rPr lang="en-US"/>
              <a:t>Current Classical Approaches</a:t>
            </a:r>
          </a:p>
        </p:txBody>
      </p:sp>
      <p:sp>
        <p:nvSpPr>
          <p:cNvPr id="3" name="Content Placeholder 2">
            <a:extLst>
              <a:ext uri="{FF2B5EF4-FFF2-40B4-BE49-F238E27FC236}">
                <a16:creationId xmlns:a16="http://schemas.microsoft.com/office/drawing/2014/main" id="{31CB8B48-18A1-A8CB-8EDC-69AE32C1E59E}"/>
              </a:ext>
            </a:extLst>
          </p:cNvPr>
          <p:cNvSpPr>
            <a:spLocks noGrp="1"/>
          </p:cNvSpPr>
          <p:nvPr>
            <p:ph idx="1"/>
          </p:nvPr>
        </p:nvSpPr>
        <p:spPr>
          <a:xfrm>
            <a:off x="838200" y="1462318"/>
            <a:ext cx="10058400" cy="4365983"/>
          </a:xfrm>
        </p:spPr>
        <p:txBody>
          <a:bodyPr>
            <a:normAutofit/>
          </a:bodyPr>
          <a:lstStyle/>
          <a:p>
            <a:pPr marL="384048" lvl="2" indent="0">
              <a:buNone/>
            </a:pPr>
            <a:endParaRPr lang="en-US" sz="2200"/>
          </a:p>
          <a:p>
            <a:pPr>
              <a:buFont typeface="Courier New" panose="02070309020205020404" pitchFamily="49" charset="0"/>
              <a:buChar char="o"/>
            </a:pPr>
            <a:r>
              <a:rPr lang="en-US"/>
              <a:t> Density Functional (DF) Theory</a:t>
            </a:r>
            <a:r>
              <a:rPr lang="en-US" b="1"/>
              <a:t> </a:t>
            </a:r>
            <a:r>
              <a:rPr lang="en-US" b="1" baseline="30000"/>
              <a:t>[1]</a:t>
            </a:r>
            <a:endParaRPr lang="en-US" b="1"/>
          </a:p>
          <a:p>
            <a:pPr lvl="2">
              <a:buFont typeface="Courier New" panose="02070309020205020404" pitchFamily="49" charset="0"/>
              <a:buChar char="o"/>
            </a:pPr>
            <a:r>
              <a:rPr lang="en-US" sz="1800" b="0" i="0">
                <a:effectLst/>
                <a:latin typeface="Arial" panose="020B0604020202020204" pitchFamily="34" charset="0"/>
              </a:rPr>
              <a:t>This method is used to calculate the electronic structure of molecules and be able to find the ground state energies of these molecules</a:t>
            </a:r>
            <a:endParaRPr lang="en-US"/>
          </a:p>
          <a:p>
            <a:pPr lvl="2">
              <a:buFont typeface="Courier New" panose="02070309020205020404" pitchFamily="49" charset="0"/>
              <a:buChar char="o"/>
            </a:pPr>
            <a:endParaRPr lang="en-US"/>
          </a:p>
          <a:p>
            <a:pPr>
              <a:buFont typeface="Courier New" panose="02070309020205020404" pitchFamily="49" charset="0"/>
              <a:buChar char="o"/>
            </a:pPr>
            <a:r>
              <a:rPr lang="en-US"/>
              <a:t> Molecular Dynamics Simulations (MDS)</a:t>
            </a:r>
            <a:r>
              <a:rPr lang="en-US" b="1"/>
              <a:t> </a:t>
            </a:r>
            <a:r>
              <a:rPr lang="en-US" b="1" baseline="30000"/>
              <a:t>[2]</a:t>
            </a:r>
            <a:endParaRPr lang="en-US" b="1"/>
          </a:p>
          <a:p>
            <a:pPr lvl="2">
              <a:buFont typeface="Courier New" panose="02070309020205020404" pitchFamily="49" charset="0"/>
              <a:buChar char="o"/>
            </a:pPr>
            <a:r>
              <a:rPr lang="en-US" sz="1800" b="0" i="0">
                <a:effectLst/>
                <a:latin typeface="Arial" panose="020B0604020202020204" pitchFamily="34" charset="0"/>
              </a:rPr>
              <a:t>This method is used for analyzing the physical properties of atoms and molecules in a quantum system</a:t>
            </a:r>
            <a:endParaRPr lang="en-US"/>
          </a:p>
          <a:p>
            <a:pPr lvl="2">
              <a:buFont typeface="Courier New" panose="02070309020205020404" pitchFamily="49" charset="0"/>
              <a:buChar char="o"/>
            </a:pPr>
            <a:endParaRPr lang="en-US"/>
          </a:p>
          <a:p>
            <a:pPr>
              <a:buFont typeface="Courier New" panose="02070309020205020404" pitchFamily="49" charset="0"/>
              <a:buChar char="o"/>
            </a:pPr>
            <a:r>
              <a:rPr lang="en-US"/>
              <a:t> Artificial Intelligence (AI)</a:t>
            </a:r>
            <a:r>
              <a:rPr lang="en-US" b="1"/>
              <a:t> </a:t>
            </a:r>
            <a:r>
              <a:rPr lang="en-US" b="1" baseline="30000"/>
              <a:t>[3]</a:t>
            </a:r>
            <a:endParaRPr lang="en-US" b="1"/>
          </a:p>
          <a:p>
            <a:pPr lvl="2">
              <a:buFont typeface="Courier New" panose="02070309020205020404" pitchFamily="49" charset="0"/>
              <a:buChar char="o"/>
            </a:pPr>
            <a:r>
              <a:rPr lang="en-US"/>
              <a:t>Used in drug design, drug repurposing, or predicting the bio-activity and toxicity of a drug.</a:t>
            </a:r>
          </a:p>
        </p:txBody>
      </p:sp>
      <p:sp>
        <p:nvSpPr>
          <p:cNvPr id="4" name="Slide Number Placeholder 3">
            <a:extLst>
              <a:ext uri="{FF2B5EF4-FFF2-40B4-BE49-F238E27FC236}">
                <a16:creationId xmlns:a16="http://schemas.microsoft.com/office/drawing/2014/main" id="{2C4FED7E-0991-AAB3-9FBC-BD9F346E615B}"/>
              </a:ext>
            </a:extLst>
          </p:cNvPr>
          <p:cNvSpPr>
            <a:spLocks noGrp="1"/>
          </p:cNvSpPr>
          <p:nvPr>
            <p:ph type="sldNum" sz="quarter" idx="12"/>
          </p:nvPr>
        </p:nvSpPr>
        <p:spPr/>
        <p:txBody>
          <a:bodyPr/>
          <a:lstStyle/>
          <a:p>
            <a:fld id="{BB294287-FEE6-4B4F-8D1A-CC4F577854B8}" type="slidenum">
              <a:rPr lang="en-US" smtClean="0"/>
              <a:t>4</a:t>
            </a:fld>
            <a:r>
              <a:rPr lang="en-US"/>
              <a:t>/19</a:t>
            </a:r>
          </a:p>
        </p:txBody>
      </p:sp>
      <p:sp>
        <p:nvSpPr>
          <p:cNvPr id="5" name="TextBox 4">
            <a:extLst>
              <a:ext uri="{FF2B5EF4-FFF2-40B4-BE49-F238E27FC236}">
                <a16:creationId xmlns:a16="http://schemas.microsoft.com/office/drawing/2014/main" id="{F8D21884-4B67-DA6E-8358-3B3B09707E18}"/>
              </a:ext>
            </a:extLst>
          </p:cNvPr>
          <p:cNvSpPr txBox="1"/>
          <p:nvPr/>
        </p:nvSpPr>
        <p:spPr>
          <a:xfrm>
            <a:off x="838200" y="6238830"/>
            <a:ext cx="7515636" cy="600164"/>
          </a:xfrm>
          <a:prstGeom prst="rect">
            <a:avLst/>
          </a:prstGeom>
          <a:noFill/>
        </p:spPr>
        <p:txBody>
          <a:bodyPr wrap="square" rtlCol="0">
            <a:spAutoFit/>
          </a:bodyPr>
          <a:lstStyle/>
          <a:p>
            <a:r>
              <a:rPr lang="fr-FR" sz="1100"/>
              <a:t>[1] : </a:t>
            </a:r>
            <a:r>
              <a:rPr lang="fr-FR" sz="1100">
                <a:hlinkClick r:id="rId3"/>
              </a:rPr>
              <a:t>https://royalsocietypublishing.org/doi/10.1098/rsta.2012.0488</a:t>
            </a:r>
            <a:endParaRPr lang="fr-FR" sz="1100"/>
          </a:p>
          <a:p>
            <a:r>
              <a:rPr lang="fr-FR" sz="1100"/>
              <a:t>[2] : </a:t>
            </a:r>
            <a:r>
              <a:rPr lang="en-US" sz="1100" b="0" i="0" err="1">
                <a:effectLst/>
                <a:latin typeface="Arial" panose="020B0604020202020204" pitchFamily="34" charset="0"/>
              </a:rPr>
              <a:t>Jarosaw</a:t>
            </a:r>
            <a:r>
              <a:rPr lang="en-US" sz="1100" b="0" i="0">
                <a:effectLst/>
                <a:latin typeface="Arial" panose="020B0604020202020204" pitchFamily="34" charset="0"/>
              </a:rPr>
              <a:t> </a:t>
            </a:r>
            <a:r>
              <a:rPr lang="en-US" sz="1100" b="0" i="0" err="1">
                <a:effectLst/>
                <a:latin typeface="Arial" panose="020B0604020202020204" pitchFamily="34" charset="0"/>
              </a:rPr>
              <a:t>Meller</a:t>
            </a:r>
            <a:r>
              <a:rPr lang="en-US" sz="1100" b="0" i="0">
                <a:effectLst/>
                <a:latin typeface="Arial" panose="020B0604020202020204" pitchFamily="34" charset="0"/>
              </a:rPr>
              <a:t> et al. “Molecular dynamics”. In: Encyclopedia of life sciences 18 (2001)</a:t>
            </a:r>
            <a:endParaRPr lang="fr-FR" sz="1100"/>
          </a:p>
          <a:p>
            <a:r>
              <a:rPr lang="fr-FR" sz="1100"/>
              <a:t>[3] :  </a:t>
            </a:r>
            <a:r>
              <a:rPr lang="fr-FR" sz="1100">
                <a:hlinkClick r:id="rId4"/>
              </a:rPr>
              <a:t>https://www.ncbi.nlm.nih.gov/pmc/articles/PMC7577280/</a:t>
            </a:r>
            <a:r>
              <a:rPr lang="fr-FR" sz="1100"/>
              <a:t> </a:t>
            </a:r>
          </a:p>
        </p:txBody>
      </p:sp>
      <p:pic>
        <p:nvPicPr>
          <p:cNvPr id="6" name="Picture 4" descr="La Salle R&amp;D - URL | BIYSC">
            <a:extLst>
              <a:ext uri="{FF2B5EF4-FFF2-40B4-BE49-F238E27FC236}">
                <a16:creationId xmlns:a16="http://schemas.microsoft.com/office/drawing/2014/main" id="{7CAA13C0-D181-5CC8-21F6-7E8127640D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1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9FA1D-E3AE-8917-1B1B-19F181859421}"/>
              </a:ext>
            </a:extLst>
          </p:cNvPr>
          <p:cNvSpPr>
            <a:spLocks noGrp="1"/>
          </p:cNvSpPr>
          <p:nvPr>
            <p:ph type="title"/>
          </p:nvPr>
        </p:nvSpPr>
        <p:spPr/>
        <p:txBody>
          <a:bodyPr/>
          <a:lstStyle/>
          <a:p>
            <a:r>
              <a:rPr lang="en-US"/>
              <a:t>Problems with classical methods </a:t>
            </a:r>
          </a:p>
        </p:txBody>
      </p:sp>
      <p:sp>
        <p:nvSpPr>
          <p:cNvPr id="3" name="Content Placeholder 2">
            <a:extLst>
              <a:ext uri="{FF2B5EF4-FFF2-40B4-BE49-F238E27FC236}">
                <a16:creationId xmlns:a16="http://schemas.microsoft.com/office/drawing/2014/main" id="{73EFE733-EE6D-5570-77BC-323CEE4C047A}"/>
              </a:ext>
            </a:extLst>
          </p:cNvPr>
          <p:cNvSpPr>
            <a:spLocks noGrp="1"/>
          </p:cNvSpPr>
          <p:nvPr>
            <p:ph idx="1"/>
          </p:nvPr>
        </p:nvSpPr>
        <p:spPr/>
        <p:txBody>
          <a:bodyPr/>
          <a:lstStyle/>
          <a:p>
            <a:endParaRPr lang="en-US"/>
          </a:p>
          <a:p>
            <a:pPr marL="0" indent="0" algn="ctr">
              <a:buNone/>
            </a:pPr>
            <a:endParaRPr lang="en-US"/>
          </a:p>
          <a:p>
            <a:pPr marL="0" indent="0" algn="ctr">
              <a:buNone/>
            </a:pPr>
            <a:r>
              <a:rPr lang="en-US"/>
              <a:t>These methods are very </a:t>
            </a:r>
            <a:r>
              <a:rPr lang="en-US" b="1"/>
              <a:t>slow to execute </a:t>
            </a:r>
            <a:r>
              <a:rPr lang="en-US"/>
              <a:t>and </a:t>
            </a:r>
            <a:r>
              <a:rPr lang="en-US" b="1"/>
              <a:t>do not always provide accurate results.</a:t>
            </a:r>
            <a:r>
              <a:rPr lang="en-US"/>
              <a:t> </a:t>
            </a:r>
          </a:p>
          <a:p>
            <a:pPr marL="0" indent="0" algn="ctr">
              <a:buNone/>
            </a:pPr>
            <a:endParaRPr lang="en-US"/>
          </a:p>
          <a:p>
            <a:pPr marL="0" indent="0" algn="ctr">
              <a:buNone/>
            </a:pPr>
            <a:r>
              <a:rPr lang="en-US"/>
              <a:t>This creates a bottleneck to how much the drug discovery process can be accelerated. </a:t>
            </a:r>
          </a:p>
        </p:txBody>
      </p:sp>
      <p:sp>
        <p:nvSpPr>
          <p:cNvPr id="4" name="Slide Number Placeholder 3">
            <a:extLst>
              <a:ext uri="{FF2B5EF4-FFF2-40B4-BE49-F238E27FC236}">
                <a16:creationId xmlns:a16="http://schemas.microsoft.com/office/drawing/2014/main" id="{F3065717-2AFA-6C76-641A-73F2EC92E4A9}"/>
              </a:ext>
            </a:extLst>
          </p:cNvPr>
          <p:cNvSpPr>
            <a:spLocks noGrp="1"/>
          </p:cNvSpPr>
          <p:nvPr>
            <p:ph type="sldNum" sz="quarter" idx="12"/>
          </p:nvPr>
        </p:nvSpPr>
        <p:spPr/>
        <p:txBody>
          <a:bodyPr/>
          <a:lstStyle/>
          <a:p>
            <a:fld id="{BB294287-FEE6-4B4F-8D1A-CC4F577854B8}" type="slidenum">
              <a:rPr lang="en-US" smtClean="0"/>
              <a:t>5</a:t>
            </a:fld>
            <a:r>
              <a:rPr lang="en-US"/>
              <a:t>/19</a:t>
            </a:r>
          </a:p>
        </p:txBody>
      </p:sp>
      <p:pic>
        <p:nvPicPr>
          <p:cNvPr id="5" name="Picture 4" descr="La Salle R&amp;D - URL | BIYSC">
            <a:extLst>
              <a:ext uri="{FF2B5EF4-FFF2-40B4-BE49-F238E27FC236}">
                <a16:creationId xmlns:a16="http://schemas.microsoft.com/office/drawing/2014/main" id="{5226B9C7-ACB6-6001-D186-85B8DAB75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036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CD901-9FEC-516B-9402-53ADB98EAA30}"/>
              </a:ext>
            </a:extLst>
          </p:cNvPr>
          <p:cNvSpPr>
            <a:spLocks noGrp="1"/>
          </p:cNvSpPr>
          <p:nvPr>
            <p:ph type="title"/>
          </p:nvPr>
        </p:nvSpPr>
        <p:spPr/>
        <p:txBody>
          <a:bodyPr/>
          <a:lstStyle/>
          <a:p>
            <a:r>
              <a:rPr lang="en-US"/>
              <a:t>Proposed Solution </a:t>
            </a:r>
          </a:p>
        </p:txBody>
      </p:sp>
      <p:sp>
        <p:nvSpPr>
          <p:cNvPr id="11" name="Text Placeholder 10">
            <a:extLst>
              <a:ext uri="{FF2B5EF4-FFF2-40B4-BE49-F238E27FC236}">
                <a16:creationId xmlns:a16="http://schemas.microsoft.com/office/drawing/2014/main" id="{D3E759A9-FB05-C298-E407-3C8B91AD4C62}"/>
              </a:ext>
            </a:extLst>
          </p:cNvPr>
          <p:cNvSpPr>
            <a:spLocks noGrp="1"/>
          </p:cNvSpPr>
          <p:nvPr>
            <p:ph type="body" idx="1"/>
          </p:nvPr>
        </p:nvSpPr>
        <p:spPr>
          <a:xfrm>
            <a:off x="521959" y="4620265"/>
            <a:ext cx="2135187" cy="1129814"/>
          </a:xfrm>
        </p:spPr>
        <p:txBody>
          <a:bodyPr>
            <a:normAutofit/>
          </a:bodyPr>
          <a:lstStyle/>
          <a:p>
            <a:r>
              <a:rPr lang="en-US"/>
              <a:t>Generate data Using quantum computers</a:t>
            </a:r>
          </a:p>
        </p:txBody>
      </p:sp>
      <p:sp>
        <p:nvSpPr>
          <p:cNvPr id="7" name="Slide Number Placeholder 6">
            <a:extLst>
              <a:ext uri="{FF2B5EF4-FFF2-40B4-BE49-F238E27FC236}">
                <a16:creationId xmlns:a16="http://schemas.microsoft.com/office/drawing/2014/main" id="{34122C34-C31E-B9F6-C5DF-BD1C772C03EA}"/>
              </a:ext>
            </a:extLst>
          </p:cNvPr>
          <p:cNvSpPr>
            <a:spLocks noGrp="1"/>
          </p:cNvSpPr>
          <p:nvPr>
            <p:ph type="sldNum" sz="quarter" idx="12"/>
          </p:nvPr>
        </p:nvSpPr>
        <p:spPr>
          <a:xfrm>
            <a:off x="8620648" y="6356350"/>
            <a:ext cx="2743200" cy="365125"/>
          </a:xfrm>
        </p:spPr>
        <p:txBody>
          <a:bodyPr/>
          <a:lstStyle/>
          <a:p>
            <a:fld id="{BB294287-FEE6-4B4F-8D1A-CC4F577854B8}" type="slidenum">
              <a:rPr lang="en-US" smtClean="0"/>
              <a:t>6</a:t>
            </a:fld>
            <a:r>
              <a:rPr lang="en-US"/>
              <a:t>/19</a:t>
            </a:r>
          </a:p>
        </p:txBody>
      </p:sp>
      <p:sp>
        <p:nvSpPr>
          <p:cNvPr id="8" name="Text Placeholder 2">
            <a:extLst>
              <a:ext uri="{FF2B5EF4-FFF2-40B4-BE49-F238E27FC236}">
                <a16:creationId xmlns:a16="http://schemas.microsoft.com/office/drawing/2014/main" id="{B237F10A-8A69-CB51-BD27-C79396922989}"/>
              </a:ext>
            </a:extLst>
          </p:cNvPr>
          <p:cNvSpPr txBox="1">
            <a:spLocks/>
          </p:cNvSpPr>
          <p:nvPr/>
        </p:nvSpPr>
        <p:spPr>
          <a:xfrm>
            <a:off x="561308" y="1690688"/>
            <a:ext cx="337343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a:p>
        </p:txBody>
      </p:sp>
      <p:sp>
        <p:nvSpPr>
          <p:cNvPr id="9" name="Content Placeholder 3">
            <a:extLst>
              <a:ext uri="{FF2B5EF4-FFF2-40B4-BE49-F238E27FC236}">
                <a16:creationId xmlns:a16="http://schemas.microsoft.com/office/drawing/2014/main" id="{11D0387D-F6A2-8577-D023-9B56693B8BD1}"/>
              </a:ext>
            </a:extLst>
          </p:cNvPr>
          <p:cNvSpPr txBox="1">
            <a:spLocks/>
          </p:cNvSpPr>
          <p:nvPr/>
        </p:nvSpPr>
        <p:spPr>
          <a:xfrm>
            <a:off x="617208" y="1920588"/>
            <a:ext cx="337343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15" name="Text Placeholder 10">
            <a:extLst>
              <a:ext uri="{FF2B5EF4-FFF2-40B4-BE49-F238E27FC236}">
                <a16:creationId xmlns:a16="http://schemas.microsoft.com/office/drawing/2014/main" id="{2427F760-139E-3660-7342-BEBD5C5BC85F}"/>
              </a:ext>
            </a:extLst>
          </p:cNvPr>
          <p:cNvSpPr txBox="1">
            <a:spLocks/>
          </p:cNvSpPr>
          <p:nvPr/>
        </p:nvSpPr>
        <p:spPr>
          <a:xfrm>
            <a:off x="4179559" y="4651905"/>
            <a:ext cx="3468688" cy="115142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a:t>Train an LSTM model To predict the output of the quantum circuit</a:t>
            </a:r>
          </a:p>
        </p:txBody>
      </p:sp>
      <p:sp>
        <p:nvSpPr>
          <p:cNvPr id="16" name="Content Placeholder 3">
            <a:extLst>
              <a:ext uri="{FF2B5EF4-FFF2-40B4-BE49-F238E27FC236}">
                <a16:creationId xmlns:a16="http://schemas.microsoft.com/office/drawing/2014/main" id="{08FE12B4-F17E-CCDA-034A-3CB797CEFA6D}"/>
              </a:ext>
            </a:extLst>
          </p:cNvPr>
          <p:cNvSpPr txBox="1">
            <a:spLocks/>
          </p:cNvSpPr>
          <p:nvPr/>
        </p:nvSpPr>
        <p:spPr>
          <a:xfrm>
            <a:off x="3922383" y="1911063"/>
            <a:ext cx="337343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18" name="Text Placeholder 10">
            <a:extLst>
              <a:ext uri="{FF2B5EF4-FFF2-40B4-BE49-F238E27FC236}">
                <a16:creationId xmlns:a16="http://schemas.microsoft.com/office/drawing/2014/main" id="{EC526777-E78B-F549-3A25-CF56F348D332}"/>
              </a:ext>
            </a:extLst>
          </p:cNvPr>
          <p:cNvSpPr txBox="1">
            <a:spLocks/>
          </p:cNvSpPr>
          <p:nvPr/>
        </p:nvSpPr>
        <p:spPr>
          <a:xfrm>
            <a:off x="9455537" y="4773216"/>
            <a:ext cx="1850309"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a:r>
              <a:rPr lang="en-US"/>
              <a:t>Predict the </a:t>
            </a:r>
          </a:p>
          <a:p>
            <a:pPr algn="r"/>
            <a:r>
              <a:rPr lang="en-US"/>
              <a:t>ground state</a:t>
            </a:r>
          </a:p>
        </p:txBody>
      </p:sp>
      <p:cxnSp>
        <p:nvCxnSpPr>
          <p:cNvPr id="23" name="Straight Arrow Connector 22">
            <a:extLst>
              <a:ext uri="{FF2B5EF4-FFF2-40B4-BE49-F238E27FC236}">
                <a16:creationId xmlns:a16="http://schemas.microsoft.com/office/drawing/2014/main" id="{AB707BD8-0F5C-4836-D4C1-5B07632B176A}"/>
              </a:ext>
            </a:extLst>
          </p:cNvPr>
          <p:cNvCxnSpPr>
            <a:cxnSpLocks/>
          </p:cNvCxnSpPr>
          <p:nvPr/>
        </p:nvCxnSpPr>
        <p:spPr>
          <a:xfrm>
            <a:off x="2657146" y="4158963"/>
            <a:ext cx="15224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F3D73F3-A221-8FA9-3D02-ED997AEAE471}"/>
              </a:ext>
            </a:extLst>
          </p:cNvPr>
          <p:cNvCxnSpPr>
            <a:cxnSpLocks/>
          </p:cNvCxnSpPr>
          <p:nvPr/>
        </p:nvCxnSpPr>
        <p:spPr>
          <a:xfrm>
            <a:off x="7505371" y="4158963"/>
            <a:ext cx="1400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B1F5DB02-00A5-8DD6-D271-831274C90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7" y="1793986"/>
            <a:ext cx="2420939" cy="22460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FEED761-C211-0EC0-746C-226BB76A3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571" y="1690688"/>
            <a:ext cx="2950250" cy="24526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267AD06-0FC9-A1D0-2ACD-21674AC48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6311" y="2412208"/>
            <a:ext cx="2944810" cy="10096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La Salle R&amp;D - URL | BIYSC">
            <a:extLst>
              <a:ext uri="{FF2B5EF4-FFF2-40B4-BE49-F238E27FC236}">
                <a16:creationId xmlns:a16="http://schemas.microsoft.com/office/drawing/2014/main" id="{2F2DC66D-49CE-C9BB-0E15-D1988D25B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9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42DD-72B5-42AC-7ED5-DFE40F749488}"/>
              </a:ext>
            </a:extLst>
          </p:cNvPr>
          <p:cNvSpPr>
            <a:spLocks noGrp="1"/>
          </p:cNvSpPr>
          <p:nvPr>
            <p:ph type="title"/>
          </p:nvPr>
        </p:nvSpPr>
        <p:spPr/>
        <p:txBody>
          <a:bodyPr/>
          <a:lstStyle/>
          <a:p>
            <a:r>
              <a:rPr lang="en-US"/>
              <a:t>Quantum Computers</a:t>
            </a:r>
          </a:p>
        </p:txBody>
      </p:sp>
      <p:sp>
        <p:nvSpPr>
          <p:cNvPr id="3" name="Content Placeholder 2">
            <a:extLst>
              <a:ext uri="{FF2B5EF4-FFF2-40B4-BE49-F238E27FC236}">
                <a16:creationId xmlns:a16="http://schemas.microsoft.com/office/drawing/2014/main" id="{0D69E022-3E6B-5EB9-5D5E-0C1280D0B70D}"/>
              </a:ext>
            </a:extLst>
          </p:cNvPr>
          <p:cNvSpPr>
            <a:spLocks noGrp="1"/>
          </p:cNvSpPr>
          <p:nvPr>
            <p:ph sz="half" idx="1"/>
          </p:nvPr>
        </p:nvSpPr>
        <p:spPr>
          <a:xfrm>
            <a:off x="-60324" y="4276741"/>
            <a:ext cx="3295650" cy="618617"/>
          </a:xfrm>
        </p:spPr>
        <p:txBody>
          <a:bodyPr>
            <a:normAutofit fontScale="62500" lnSpcReduction="20000"/>
          </a:bodyPr>
          <a:lstStyle/>
          <a:p>
            <a:pPr>
              <a:buFont typeface="Courier New" panose="02070309020205020404" pitchFamily="49" charset="0"/>
              <a:buChar char="o"/>
            </a:pPr>
            <a:endParaRPr lang="en-US"/>
          </a:p>
          <a:p>
            <a:pPr marL="0" indent="0" algn="ctr">
              <a:buNone/>
            </a:pPr>
            <a:r>
              <a:rPr lang="en-US"/>
              <a:t>Qubit</a:t>
            </a:r>
          </a:p>
        </p:txBody>
      </p:sp>
      <p:sp>
        <p:nvSpPr>
          <p:cNvPr id="4" name="Slide Number Placeholder 3">
            <a:extLst>
              <a:ext uri="{FF2B5EF4-FFF2-40B4-BE49-F238E27FC236}">
                <a16:creationId xmlns:a16="http://schemas.microsoft.com/office/drawing/2014/main" id="{579562A2-223F-0CF1-ED8F-114B7A00DBF5}"/>
              </a:ext>
            </a:extLst>
          </p:cNvPr>
          <p:cNvSpPr>
            <a:spLocks noGrp="1"/>
          </p:cNvSpPr>
          <p:nvPr>
            <p:ph type="sldNum" sz="quarter" idx="12"/>
          </p:nvPr>
        </p:nvSpPr>
        <p:spPr/>
        <p:txBody>
          <a:bodyPr/>
          <a:lstStyle/>
          <a:p>
            <a:fld id="{BB294287-FEE6-4B4F-8D1A-CC4F577854B8}" type="slidenum">
              <a:rPr lang="en-US" smtClean="0"/>
              <a:t>7</a:t>
            </a:fld>
            <a:r>
              <a:rPr lang="en-US"/>
              <a:t>/19</a:t>
            </a:r>
          </a:p>
        </p:txBody>
      </p:sp>
      <p:pic>
        <p:nvPicPr>
          <p:cNvPr id="1026" name="Picture 2" descr="Cúbit - Wikipedia, la enciclopedia libre">
            <a:extLst>
              <a:ext uri="{FF2B5EF4-FFF2-40B4-BE49-F238E27FC236}">
                <a16:creationId xmlns:a16="http://schemas.microsoft.com/office/drawing/2014/main" id="{345B8952-5587-318B-7D56-FF05B0AE1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1" y="2467297"/>
            <a:ext cx="1701799" cy="18094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Quantum Computing Era Is Here. Why It Matters—And How It May Change Our  World.">
            <a:extLst>
              <a:ext uri="{FF2B5EF4-FFF2-40B4-BE49-F238E27FC236}">
                <a16:creationId xmlns:a16="http://schemas.microsoft.com/office/drawing/2014/main" id="{86336BB4-5B8A-A61B-BE70-8263481E3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27" r="20661"/>
          <a:stretch/>
        </p:blipFill>
        <p:spPr bwMode="auto">
          <a:xfrm>
            <a:off x="7788275" y="1574048"/>
            <a:ext cx="3295651" cy="417599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19471AE-F69E-7F0E-A01E-1727E06BB34A}"/>
              </a:ext>
            </a:extLst>
          </p:cNvPr>
          <p:cNvSpPr txBox="1">
            <a:spLocks/>
          </p:cNvSpPr>
          <p:nvPr/>
        </p:nvSpPr>
        <p:spPr>
          <a:xfrm>
            <a:off x="7788276" y="5599995"/>
            <a:ext cx="3295650" cy="61861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endParaRPr lang="en-US"/>
          </a:p>
          <a:p>
            <a:pPr marL="0" indent="0" algn="ctr">
              <a:buFont typeface="Arial" panose="020B0604020202020204" pitchFamily="34" charset="0"/>
              <a:buNone/>
            </a:pPr>
            <a:r>
              <a:rPr lang="en-US" sz="2000">
                <a:hlinkClick r:id="rId4"/>
              </a:rPr>
              <a:t>IBM Q System one</a:t>
            </a:r>
            <a:endParaRPr lang="en-US" sz="2000"/>
          </a:p>
          <a:p>
            <a:pPr marL="0" indent="0" algn="ctr">
              <a:buFont typeface="Arial" panose="020B0604020202020204" pitchFamily="34" charset="0"/>
              <a:buNone/>
            </a:pPr>
            <a:endParaRPr lang="en-US" sz="2200"/>
          </a:p>
        </p:txBody>
      </p:sp>
      <p:pic>
        <p:nvPicPr>
          <p:cNvPr id="1032" name="Picture 8" descr="Solved Consider the Quantum circuit below. Before the | Chegg.com">
            <a:extLst>
              <a:ext uri="{FF2B5EF4-FFF2-40B4-BE49-F238E27FC236}">
                <a16:creationId xmlns:a16="http://schemas.microsoft.com/office/drawing/2014/main" id="{F8DC6E96-7304-5600-B74B-27A2B82AF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0024" y="2296399"/>
            <a:ext cx="3947672" cy="228965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6784E065-EAB8-088A-1827-B009B1890839}"/>
              </a:ext>
            </a:extLst>
          </p:cNvPr>
          <p:cNvSpPr txBox="1">
            <a:spLocks/>
          </p:cNvSpPr>
          <p:nvPr/>
        </p:nvSpPr>
        <p:spPr>
          <a:xfrm>
            <a:off x="3115191" y="4270518"/>
            <a:ext cx="3295650" cy="61861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endParaRPr lang="en-US"/>
          </a:p>
          <a:p>
            <a:pPr marL="0" indent="0" algn="ctr">
              <a:buFont typeface="Arial" panose="020B0604020202020204" pitchFamily="34" charset="0"/>
              <a:buNone/>
            </a:pPr>
            <a:r>
              <a:rPr lang="en-US"/>
              <a:t>Quantum Gates</a:t>
            </a:r>
          </a:p>
        </p:txBody>
      </p:sp>
      <p:sp>
        <p:nvSpPr>
          <p:cNvPr id="10" name="TextBox 9">
            <a:extLst>
              <a:ext uri="{FF2B5EF4-FFF2-40B4-BE49-F238E27FC236}">
                <a16:creationId xmlns:a16="http://schemas.microsoft.com/office/drawing/2014/main" id="{3B1BEC9E-4CF7-3D3B-112E-2F826ACA7AEB}"/>
              </a:ext>
            </a:extLst>
          </p:cNvPr>
          <p:cNvSpPr txBox="1"/>
          <p:nvPr/>
        </p:nvSpPr>
        <p:spPr>
          <a:xfrm>
            <a:off x="736601" y="6334737"/>
            <a:ext cx="5516715" cy="600164"/>
          </a:xfrm>
          <a:prstGeom prst="rect">
            <a:avLst/>
          </a:prstGeom>
          <a:noFill/>
        </p:spPr>
        <p:txBody>
          <a:bodyPr wrap="square" rtlCol="0">
            <a:spAutoFit/>
          </a:bodyPr>
          <a:lstStyle/>
          <a:p>
            <a:r>
              <a:rPr lang="fr-FR" sz="1100" u="sng"/>
              <a:t>Source:</a:t>
            </a:r>
            <a:r>
              <a:rPr lang="fr-FR" sz="1100"/>
              <a:t> </a:t>
            </a:r>
            <a:r>
              <a:rPr lang="en-US" sz="1100" b="0" i="0" err="1">
                <a:effectLst/>
                <a:latin typeface="Arial" panose="020B0604020202020204" pitchFamily="34" charset="0"/>
              </a:rPr>
              <a:t>Noson</a:t>
            </a:r>
            <a:r>
              <a:rPr lang="en-US" sz="1100" b="0" i="0">
                <a:effectLst/>
                <a:latin typeface="Arial" panose="020B0604020202020204" pitchFamily="34" charset="0"/>
              </a:rPr>
              <a:t> S. </a:t>
            </a:r>
            <a:r>
              <a:rPr lang="en-US" sz="1100" b="0" i="0" err="1">
                <a:effectLst/>
                <a:latin typeface="Arial" panose="020B0604020202020204" pitchFamily="34" charset="0"/>
              </a:rPr>
              <a:t>Yanofsky</a:t>
            </a:r>
            <a:r>
              <a:rPr lang="en-US" sz="1100" b="0" i="0">
                <a:effectLst/>
                <a:latin typeface="Arial" panose="020B0604020202020204" pitchFamily="34" charset="0"/>
              </a:rPr>
              <a:t> and </a:t>
            </a:r>
            <a:r>
              <a:rPr lang="en-US" sz="1100" b="0" i="0" err="1">
                <a:effectLst/>
                <a:latin typeface="Arial" panose="020B0604020202020204" pitchFamily="34" charset="0"/>
              </a:rPr>
              <a:t>Mirco</a:t>
            </a:r>
            <a:r>
              <a:rPr lang="en-US" sz="1100" b="0" i="0">
                <a:effectLst/>
                <a:latin typeface="Arial" panose="020B0604020202020204" pitchFamily="34" charset="0"/>
              </a:rPr>
              <a:t> A. </a:t>
            </a:r>
            <a:r>
              <a:rPr lang="en-US" sz="1100" b="0" i="0" err="1">
                <a:effectLst/>
                <a:latin typeface="Arial" panose="020B0604020202020204" pitchFamily="34" charset="0"/>
              </a:rPr>
              <a:t>Mannucci</a:t>
            </a:r>
            <a:r>
              <a:rPr lang="en-US" sz="1100" b="0" i="0">
                <a:effectLst/>
                <a:latin typeface="Arial" panose="020B0604020202020204" pitchFamily="34" charset="0"/>
              </a:rPr>
              <a:t>. Quantum Computing for Computer Scientists. Aug. 2008. </a:t>
            </a:r>
            <a:r>
              <a:rPr lang="en-US" sz="1100" b="0" i="0" err="1">
                <a:effectLst/>
                <a:latin typeface="Arial" panose="020B0604020202020204" pitchFamily="34" charset="0"/>
              </a:rPr>
              <a:t>isbn</a:t>
            </a:r>
            <a:r>
              <a:rPr lang="en-US" sz="1100" b="0" i="0">
                <a:effectLst/>
                <a:latin typeface="Arial" panose="020B0604020202020204" pitchFamily="34" charset="0"/>
              </a:rPr>
              <a:t>: 978-0-521-87996-5. </a:t>
            </a:r>
            <a:r>
              <a:rPr lang="en-US" sz="1100" b="0" i="0" err="1">
                <a:effectLst/>
                <a:latin typeface="Arial" panose="020B0604020202020204" pitchFamily="34" charset="0"/>
              </a:rPr>
              <a:t>doi</a:t>
            </a:r>
            <a:r>
              <a:rPr lang="en-US" sz="1100" b="0" i="0">
                <a:effectLst/>
                <a:latin typeface="Arial" panose="020B0604020202020204" pitchFamily="34" charset="0"/>
              </a:rPr>
              <a:t>: </a:t>
            </a:r>
            <a:r>
              <a:rPr lang="en-US" sz="1100" b="0" i="0">
                <a:effectLst/>
                <a:latin typeface="Courier New" panose="02070309020205020404" pitchFamily="49" charset="0"/>
              </a:rPr>
              <a:t>10.1604/9780521879965</a:t>
            </a:r>
            <a:br>
              <a:rPr lang="en-US" sz="1100"/>
            </a:br>
            <a:r>
              <a:rPr lang="fr-FR" sz="1100"/>
              <a:t> </a:t>
            </a:r>
          </a:p>
        </p:txBody>
      </p:sp>
      <p:pic>
        <p:nvPicPr>
          <p:cNvPr id="13" name="Picture 4" descr="La Salle R&amp;D - URL | BIYSC">
            <a:extLst>
              <a:ext uri="{FF2B5EF4-FFF2-40B4-BE49-F238E27FC236}">
                <a16:creationId xmlns:a16="http://schemas.microsoft.com/office/drawing/2014/main" id="{C7697A58-B0A4-CF3E-65BB-DA74B4E46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57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DE1A0-2BE9-58BE-45A4-EF6D5578DEE4}"/>
              </a:ext>
            </a:extLst>
          </p:cNvPr>
          <p:cNvSpPr>
            <a:spLocks noGrp="1"/>
          </p:cNvSpPr>
          <p:nvPr>
            <p:ph type="title"/>
          </p:nvPr>
        </p:nvSpPr>
        <p:spPr>
          <a:xfrm>
            <a:off x="838200" y="557189"/>
            <a:ext cx="10515600" cy="2057043"/>
          </a:xfrm>
        </p:spPr>
        <p:txBody>
          <a:bodyPr vert="horz" lIns="91440" tIns="45720" rIns="91440" bIns="45720" rtlCol="0" anchor="ctr">
            <a:normAutofit/>
          </a:bodyPr>
          <a:lstStyle/>
          <a:p>
            <a:r>
              <a:rPr lang="en-US" sz="5200" kern="1200">
                <a:solidFill>
                  <a:schemeClr val="tx1"/>
                </a:solidFill>
                <a:latin typeface="+mj-lt"/>
                <a:ea typeface="+mj-ea"/>
                <a:cs typeface="+mj-cs"/>
              </a:rPr>
              <a:t>Principles of Quantum Computers </a:t>
            </a:r>
          </a:p>
        </p:txBody>
      </p:sp>
      <p:pic>
        <p:nvPicPr>
          <p:cNvPr id="2054" name="Picture 6" descr="Best Quantum Computer GIFs | Gfycat">
            <a:extLst>
              <a:ext uri="{FF2B5EF4-FFF2-40B4-BE49-F238E27FC236}">
                <a16:creationId xmlns:a16="http://schemas.microsoft.com/office/drawing/2014/main" id="{489D4F75-24A3-033F-6CC4-3F33146F6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5" b="1215"/>
          <a:stretch/>
        </p:blipFill>
        <p:spPr bwMode="auto">
          <a:xfrm>
            <a:off x="8192695" y="3421887"/>
            <a:ext cx="3797537" cy="2134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tering the New Age of Computing | Quantum Computing | by Bagavan  Marakathalingasivam | Geek Culture | Medium">
            <a:extLst>
              <a:ext uri="{FF2B5EF4-FFF2-40B4-BE49-F238E27FC236}">
                <a16:creationId xmlns:a16="http://schemas.microsoft.com/office/drawing/2014/main" id="{67B754AC-FB48-C9B8-B71A-E47E38EEFD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5310" y="3421887"/>
            <a:ext cx="3797536" cy="213421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44D29BB-FD23-6F58-2BAA-3C832EA52A6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B294287-FEE6-4B4F-8D1A-CC4F577854B8}" type="slidenum">
              <a:rPr lang="en-US" smtClean="0"/>
              <a:pPr>
                <a:spcAft>
                  <a:spcPts val="600"/>
                </a:spcAft>
              </a:pPr>
              <a:t>8</a:t>
            </a:fld>
            <a:r>
              <a:rPr lang="en-US"/>
              <a:t>/19</a:t>
            </a:r>
          </a:p>
        </p:txBody>
      </p:sp>
      <p:grpSp>
        <p:nvGrpSpPr>
          <p:cNvPr id="8" name="Group 7">
            <a:extLst>
              <a:ext uri="{FF2B5EF4-FFF2-40B4-BE49-F238E27FC236}">
                <a16:creationId xmlns:a16="http://schemas.microsoft.com/office/drawing/2014/main" id="{790732A3-EBCA-12D7-D8C0-BE65B7042366}"/>
              </a:ext>
            </a:extLst>
          </p:cNvPr>
          <p:cNvGrpSpPr/>
          <p:nvPr/>
        </p:nvGrpSpPr>
        <p:grpSpPr>
          <a:xfrm>
            <a:off x="197925" y="3421887"/>
            <a:ext cx="3797536" cy="2134215"/>
            <a:chOff x="197925" y="3421887"/>
            <a:chExt cx="3797536" cy="2134215"/>
          </a:xfrm>
        </p:grpSpPr>
        <p:pic>
          <p:nvPicPr>
            <p:cNvPr id="2050" name="Picture 2" descr="Quantum Computers Demystified.">
              <a:extLst>
                <a:ext uri="{FF2B5EF4-FFF2-40B4-BE49-F238E27FC236}">
                  <a16:creationId xmlns:a16="http://schemas.microsoft.com/office/drawing/2014/main" id="{DB59730C-4E3B-6CEC-12E5-9FDF948721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29" t="17284" r="9805"/>
            <a:stretch/>
          </p:blipFill>
          <p:spPr bwMode="auto">
            <a:xfrm>
              <a:off x="197925" y="3421887"/>
              <a:ext cx="3797536" cy="21342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77BA1CF-E2FE-A470-B38A-C6F5A71DFA20}"/>
                </a:ext>
              </a:extLst>
            </p:cNvPr>
            <p:cNvSpPr/>
            <p:nvPr/>
          </p:nvSpPr>
          <p:spPr>
            <a:xfrm>
              <a:off x="2089463" y="3525520"/>
              <a:ext cx="1300480" cy="294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324EE6-67BE-0A0D-8238-E765A1F0C05B}"/>
                </a:ext>
              </a:extLst>
            </p:cNvPr>
            <p:cNvSpPr/>
            <p:nvPr/>
          </p:nvSpPr>
          <p:spPr>
            <a:xfrm>
              <a:off x="2128511" y="4978400"/>
              <a:ext cx="1209040" cy="294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02B866E4-9BFF-AFD3-5CDD-F7AAB8E0EDAB}"/>
              </a:ext>
            </a:extLst>
          </p:cNvPr>
          <p:cNvSpPr txBox="1"/>
          <p:nvPr/>
        </p:nvSpPr>
        <p:spPr>
          <a:xfrm>
            <a:off x="669213" y="2651710"/>
            <a:ext cx="2854960" cy="369332"/>
          </a:xfrm>
          <a:prstGeom prst="rect">
            <a:avLst/>
          </a:prstGeom>
          <a:noFill/>
        </p:spPr>
        <p:txBody>
          <a:bodyPr wrap="square" rtlCol="0">
            <a:spAutoFit/>
          </a:bodyPr>
          <a:lstStyle/>
          <a:p>
            <a:pPr algn="ctr"/>
            <a:r>
              <a:rPr lang="en-US"/>
              <a:t>Superposition</a:t>
            </a:r>
          </a:p>
        </p:txBody>
      </p:sp>
      <p:sp>
        <p:nvSpPr>
          <p:cNvPr id="15" name="TextBox 14">
            <a:extLst>
              <a:ext uri="{FF2B5EF4-FFF2-40B4-BE49-F238E27FC236}">
                <a16:creationId xmlns:a16="http://schemas.microsoft.com/office/drawing/2014/main" id="{7DA613A3-42A5-97E9-A5E8-0ADF26619F7C}"/>
              </a:ext>
            </a:extLst>
          </p:cNvPr>
          <p:cNvSpPr txBox="1"/>
          <p:nvPr/>
        </p:nvSpPr>
        <p:spPr>
          <a:xfrm>
            <a:off x="4666598" y="2651710"/>
            <a:ext cx="2854960" cy="369332"/>
          </a:xfrm>
          <a:prstGeom prst="rect">
            <a:avLst/>
          </a:prstGeom>
          <a:noFill/>
        </p:spPr>
        <p:txBody>
          <a:bodyPr wrap="square" rtlCol="0">
            <a:spAutoFit/>
          </a:bodyPr>
          <a:lstStyle/>
          <a:p>
            <a:pPr algn="ctr"/>
            <a:r>
              <a:rPr lang="en-US"/>
              <a:t>Entanglement</a:t>
            </a:r>
          </a:p>
        </p:txBody>
      </p:sp>
      <p:sp>
        <p:nvSpPr>
          <p:cNvPr id="16" name="TextBox 15">
            <a:extLst>
              <a:ext uri="{FF2B5EF4-FFF2-40B4-BE49-F238E27FC236}">
                <a16:creationId xmlns:a16="http://schemas.microsoft.com/office/drawing/2014/main" id="{742ED9FA-0D15-82AD-2307-B70ABA869795}"/>
              </a:ext>
            </a:extLst>
          </p:cNvPr>
          <p:cNvSpPr txBox="1"/>
          <p:nvPr/>
        </p:nvSpPr>
        <p:spPr>
          <a:xfrm>
            <a:off x="8554720" y="2651710"/>
            <a:ext cx="2854960" cy="369332"/>
          </a:xfrm>
          <a:prstGeom prst="rect">
            <a:avLst/>
          </a:prstGeom>
          <a:noFill/>
        </p:spPr>
        <p:txBody>
          <a:bodyPr wrap="square" rtlCol="0">
            <a:spAutoFit/>
          </a:bodyPr>
          <a:lstStyle/>
          <a:p>
            <a:pPr algn="ctr"/>
            <a:r>
              <a:rPr lang="en-US"/>
              <a:t>Quantum Gates</a:t>
            </a:r>
          </a:p>
        </p:txBody>
      </p:sp>
      <p:sp>
        <p:nvSpPr>
          <p:cNvPr id="14" name="TextBox 13">
            <a:extLst>
              <a:ext uri="{FF2B5EF4-FFF2-40B4-BE49-F238E27FC236}">
                <a16:creationId xmlns:a16="http://schemas.microsoft.com/office/drawing/2014/main" id="{09FA9C65-F9D6-2787-B421-1B3D4E7E6415}"/>
              </a:ext>
            </a:extLst>
          </p:cNvPr>
          <p:cNvSpPr txBox="1"/>
          <p:nvPr/>
        </p:nvSpPr>
        <p:spPr>
          <a:xfrm>
            <a:off x="765815" y="6363757"/>
            <a:ext cx="5516715" cy="600164"/>
          </a:xfrm>
          <a:prstGeom prst="rect">
            <a:avLst/>
          </a:prstGeom>
          <a:noFill/>
        </p:spPr>
        <p:txBody>
          <a:bodyPr wrap="square" rtlCol="0">
            <a:spAutoFit/>
          </a:bodyPr>
          <a:lstStyle/>
          <a:p>
            <a:r>
              <a:rPr lang="fr-FR" sz="1100" u="sng"/>
              <a:t>Source:</a:t>
            </a:r>
            <a:r>
              <a:rPr lang="fr-FR" sz="1100"/>
              <a:t> </a:t>
            </a:r>
            <a:r>
              <a:rPr lang="en-US" sz="1100" b="0" i="0" err="1">
                <a:effectLst/>
                <a:latin typeface="Arial" panose="020B0604020202020204" pitchFamily="34" charset="0"/>
              </a:rPr>
              <a:t>Noson</a:t>
            </a:r>
            <a:r>
              <a:rPr lang="en-US" sz="1100" b="0" i="0">
                <a:effectLst/>
                <a:latin typeface="Arial" panose="020B0604020202020204" pitchFamily="34" charset="0"/>
              </a:rPr>
              <a:t> S. </a:t>
            </a:r>
            <a:r>
              <a:rPr lang="en-US" sz="1100" b="0" i="0" err="1">
                <a:effectLst/>
                <a:latin typeface="Arial" panose="020B0604020202020204" pitchFamily="34" charset="0"/>
              </a:rPr>
              <a:t>Yanofsky</a:t>
            </a:r>
            <a:r>
              <a:rPr lang="en-US" sz="1100" b="0" i="0">
                <a:effectLst/>
                <a:latin typeface="Arial" panose="020B0604020202020204" pitchFamily="34" charset="0"/>
              </a:rPr>
              <a:t> and </a:t>
            </a:r>
            <a:r>
              <a:rPr lang="en-US" sz="1100" b="0" i="0" err="1">
                <a:effectLst/>
                <a:latin typeface="Arial" panose="020B0604020202020204" pitchFamily="34" charset="0"/>
              </a:rPr>
              <a:t>Mirco</a:t>
            </a:r>
            <a:r>
              <a:rPr lang="en-US" sz="1100" b="0" i="0">
                <a:effectLst/>
                <a:latin typeface="Arial" panose="020B0604020202020204" pitchFamily="34" charset="0"/>
              </a:rPr>
              <a:t> A. </a:t>
            </a:r>
            <a:r>
              <a:rPr lang="en-US" sz="1100" b="0" i="0" err="1">
                <a:effectLst/>
                <a:latin typeface="Arial" panose="020B0604020202020204" pitchFamily="34" charset="0"/>
              </a:rPr>
              <a:t>Mannucci</a:t>
            </a:r>
            <a:r>
              <a:rPr lang="en-US" sz="1100" b="0" i="0">
                <a:effectLst/>
                <a:latin typeface="Arial" panose="020B0604020202020204" pitchFamily="34" charset="0"/>
              </a:rPr>
              <a:t>. Quantum Computing for Computer Scientists. Aug. 2008. </a:t>
            </a:r>
            <a:r>
              <a:rPr lang="en-US" sz="1100" b="0" i="0" err="1">
                <a:effectLst/>
                <a:latin typeface="Arial" panose="020B0604020202020204" pitchFamily="34" charset="0"/>
              </a:rPr>
              <a:t>isbn</a:t>
            </a:r>
            <a:r>
              <a:rPr lang="en-US" sz="1100" b="0" i="0">
                <a:effectLst/>
                <a:latin typeface="Arial" panose="020B0604020202020204" pitchFamily="34" charset="0"/>
              </a:rPr>
              <a:t>: 978-0-521-87996-5. </a:t>
            </a:r>
            <a:r>
              <a:rPr lang="en-US" sz="1100" b="0" i="0" err="1">
                <a:effectLst/>
                <a:latin typeface="Arial" panose="020B0604020202020204" pitchFamily="34" charset="0"/>
              </a:rPr>
              <a:t>doi</a:t>
            </a:r>
            <a:r>
              <a:rPr lang="en-US" sz="1100" b="0" i="0">
                <a:effectLst/>
                <a:latin typeface="Arial" panose="020B0604020202020204" pitchFamily="34" charset="0"/>
              </a:rPr>
              <a:t>: </a:t>
            </a:r>
            <a:r>
              <a:rPr lang="en-US" sz="1100" b="0" i="0">
                <a:effectLst/>
                <a:latin typeface="Courier New" panose="02070309020205020404" pitchFamily="49" charset="0"/>
              </a:rPr>
              <a:t>10.1604/9780521879965</a:t>
            </a:r>
            <a:br>
              <a:rPr lang="en-US" sz="1100"/>
            </a:br>
            <a:r>
              <a:rPr lang="fr-FR" sz="1100"/>
              <a:t> </a:t>
            </a:r>
          </a:p>
        </p:txBody>
      </p:sp>
      <p:pic>
        <p:nvPicPr>
          <p:cNvPr id="17" name="Picture 4" descr="La Salle R&amp;D - URL | BIYSC">
            <a:extLst>
              <a:ext uri="{FF2B5EF4-FFF2-40B4-BE49-F238E27FC236}">
                <a16:creationId xmlns:a16="http://schemas.microsoft.com/office/drawing/2014/main" id="{6EFACA8F-FCFB-2C09-801E-450ECD745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41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62D7-A102-F183-47E6-A983EAC97C21}"/>
              </a:ext>
            </a:extLst>
          </p:cNvPr>
          <p:cNvSpPr>
            <a:spLocks noGrp="1"/>
          </p:cNvSpPr>
          <p:nvPr>
            <p:ph type="title"/>
          </p:nvPr>
        </p:nvSpPr>
        <p:spPr/>
        <p:txBody>
          <a:bodyPr/>
          <a:lstStyle/>
          <a:p>
            <a:r>
              <a:rPr lang="en-US"/>
              <a:t>Ground State Energy </a:t>
            </a:r>
          </a:p>
        </p:txBody>
      </p:sp>
      <p:sp>
        <p:nvSpPr>
          <p:cNvPr id="4" name="Slide Number Placeholder 3">
            <a:extLst>
              <a:ext uri="{FF2B5EF4-FFF2-40B4-BE49-F238E27FC236}">
                <a16:creationId xmlns:a16="http://schemas.microsoft.com/office/drawing/2014/main" id="{271A6633-E20F-E6C5-D831-1D94CA88DF9E}"/>
              </a:ext>
            </a:extLst>
          </p:cNvPr>
          <p:cNvSpPr>
            <a:spLocks noGrp="1"/>
          </p:cNvSpPr>
          <p:nvPr>
            <p:ph type="sldNum" sz="quarter" idx="12"/>
          </p:nvPr>
        </p:nvSpPr>
        <p:spPr/>
        <p:txBody>
          <a:bodyPr/>
          <a:lstStyle/>
          <a:p>
            <a:fld id="{BB294287-FEE6-4B4F-8D1A-CC4F577854B8}" type="slidenum">
              <a:rPr lang="en-US" smtClean="0"/>
              <a:t>9</a:t>
            </a:fld>
            <a:r>
              <a:rPr lang="en-US"/>
              <a:t>/19</a:t>
            </a:r>
          </a:p>
        </p:txBody>
      </p:sp>
      <p:pic>
        <p:nvPicPr>
          <p:cNvPr id="3074" name="Picture 2" descr="Why does potential energy rapidly increase when two atoms are brought very  closely to each other? : r/askscience">
            <a:extLst>
              <a:ext uri="{FF2B5EF4-FFF2-40B4-BE49-F238E27FC236}">
                <a16:creationId xmlns:a16="http://schemas.microsoft.com/office/drawing/2014/main" id="{BF2514D0-AC98-9CF3-3FC7-4621F247D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869" y="2091155"/>
            <a:ext cx="3486150" cy="32861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EF7E6AF-CC3A-57DE-8052-A90B2714FA91}"/>
              </a:ext>
            </a:extLst>
          </p:cNvPr>
          <p:cNvCxnSpPr>
            <a:cxnSpLocks/>
          </p:cNvCxnSpPr>
          <p:nvPr/>
        </p:nvCxnSpPr>
        <p:spPr>
          <a:xfrm flipH="1">
            <a:off x="2164080" y="4856897"/>
            <a:ext cx="14020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DFB2E7F-5249-872E-F863-E22B96233584}"/>
              </a:ext>
            </a:extLst>
          </p:cNvPr>
          <p:cNvSpPr txBox="1"/>
          <p:nvPr/>
        </p:nvSpPr>
        <p:spPr>
          <a:xfrm>
            <a:off x="3572881" y="4674017"/>
            <a:ext cx="213264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Ground state energy</a:t>
            </a:r>
          </a:p>
        </p:txBody>
      </p:sp>
      <p:sp>
        <p:nvSpPr>
          <p:cNvPr id="8" name="TextBox 7">
            <a:extLst>
              <a:ext uri="{FF2B5EF4-FFF2-40B4-BE49-F238E27FC236}">
                <a16:creationId xmlns:a16="http://schemas.microsoft.com/office/drawing/2014/main" id="{22DC1D80-D335-49A3-DFCB-F855AAB7280C}"/>
              </a:ext>
            </a:extLst>
          </p:cNvPr>
          <p:cNvSpPr txBox="1"/>
          <p:nvPr/>
        </p:nvSpPr>
        <p:spPr>
          <a:xfrm>
            <a:off x="667513" y="5597690"/>
            <a:ext cx="5038016" cy="600164"/>
          </a:xfrm>
          <a:prstGeom prst="rect">
            <a:avLst/>
          </a:prstGeom>
          <a:noFill/>
        </p:spPr>
        <p:txBody>
          <a:bodyPr wrap="square" rtlCol="0">
            <a:spAutoFit/>
          </a:bodyPr>
          <a:lstStyle/>
          <a:p>
            <a:pPr algn="ctr"/>
            <a:r>
              <a:rPr lang="en-US" sz="1100"/>
              <a:t>Source: </a:t>
            </a:r>
            <a:r>
              <a:rPr lang="en-US" sz="1100">
                <a:hlinkClick r:id="rId4"/>
              </a:rPr>
              <a:t>https://www.reddit.com/r/askscience/comments/9exqpy/why_does_potential_energy_rapidly_increase_when/</a:t>
            </a:r>
            <a:r>
              <a:rPr lang="en-US" sz="1100"/>
              <a:t> </a:t>
            </a:r>
          </a:p>
        </p:txBody>
      </p:sp>
      <p:pic>
        <p:nvPicPr>
          <p:cNvPr id="13" name="Picture 6">
            <a:extLst>
              <a:ext uri="{FF2B5EF4-FFF2-40B4-BE49-F238E27FC236}">
                <a16:creationId xmlns:a16="http://schemas.microsoft.com/office/drawing/2014/main" id="{3A1B21F5-87AB-551E-DC58-5F66732AD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474" y="1317659"/>
            <a:ext cx="5103707" cy="17498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B7A3246-3B70-175A-D600-0B8A517E4A27}"/>
              </a:ext>
            </a:extLst>
          </p:cNvPr>
          <p:cNvSpPr txBox="1"/>
          <p:nvPr/>
        </p:nvSpPr>
        <p:spPr>
          <a:xfrm>
            <a:off x="6486475" y="3043027"/>
            <a:ext cx="5103706" cy="461665"/>
          </a:xfrm>
          <a:prstGeom prst="rect">
            <a:avLst/>
          </a:prstGeom>
          <a:noFill/>
        </p:spPr>
        <p:txBody>
          <a:bodyPr wrap="square" rtlCol="0">
            <a:spAutoFit/>
          </a:bodyPr>
          <a:lstStyle/>
          <a:p>
            <a:pPr algn="ctr"/>
            <a:r>
              <a:rPr lang="en-US" sz="2400"/>
              <a:t>The Schrödinger Equation</a:t>
            </a:r>
            <a:r>
              <a:rPr lang="en-US"/>
              <a:t> </a:t>
            </a:r>
          </a:p>
        </p:txBody>
      </p:sp>
      <p:sp>
        <p:nvSpPr>
          <p:cNvPr id="19" name="TextBox 18">
            <a:extLst>
              <a:ext uri="{FF2B5EF4-FFF2-40B4-BE49-F238E27FC236}">
                <a16:creationId xmlns:a16="http://schemas.microsoft.com/office/drawing/2014/main" id="{5DBEEFC7-D78E-27A1-56D8-B8A3D824FE6A}"/>
              </a:ext>
            </a:extLst>
          </p:cNvPr>
          <p:cNvSpPr txBox="1"/>
          <p:nvPr/>
        </p:nvSpPr>
        <p:spPr>
          <a:xfrm>
            <a:off x="6486475" y="5537954"/>
            <a:ext cx="5103706" cy="461665"/>
          </a:xfrm>
          <a:prstGeom prst="rect">
            <a:avLst/>
          </a:prstGeom>
          <a:noFill/>
        </p:spPr>
        <p:txBody>
          <a:bodyPr wrap="square" rtlCol="0">
            <a:spAutoFit/>
          </a:bodyPr>
          <a:lstStyle/>
          <a:p>
            <a:pPr algn="ctr"/>
            <a:r>
              <a:rPr lang="en-US" sz="2400"/>
              <a:t>The Hamiltonian for a molecule</a:t>
            </a:r>
            <a:endParaRPr lang="en-US"/>
          </a:p>
        </p:txBody>
      </p:sp>
      <p:pic>
        <p:nvPicPr>
          <p:cNvPr id="10" name="Picture 9" descr="Shape&#10;&#10;Description automatically generated with medium confidence">
            <a:extLst>
              <a:ext uri="{FF2B5EF4-FFF2-40B4-BE49-F238E27FC236}">
                <a16:creationId xmlns:a16="http://schemas.microsoft.com/office/drawing/2014/main" id="{5C6D327D-859C-F03D-F29E-466352350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2172" y="4167313"/>
            <a:ext cx="5314950" cy="933450"/>
          </a:xfrm>
          <a:prstGeom prst="rect">
            <a:avLst/>
          </a:prstGeom>
        </p:spPr>
      </p:pic>
      <p:pic>
        <p:nvPicPr>
          <p:cNvPr id="14" name="Picture 4" descr="La Salle R&amp;D - URL | BIYSC">
            <a:extLst>
              <a:ext uri="{FF2B5EF4-FFF2-40B4-BE49-F238E27FC236}">
                <a16:creationId xmlns:a16="http://schemas.microsoft.com/office/drawing/2014/main" id="{0821A7A9-163F-FD3D-BE55-9E84080B1C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1251" y="314819"/>
            <a:ext cx="1960765" cy="667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69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9" grpId="0"/>
    </p:bld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1242</Words>
  <Application>Microsoft Office PowerPoint</Application>
  <PresentationFormat>Widescreen</PresentationFormat>
  <Paragraphs>218</Paragraphs>
  <Slides>25</Slides>
  <Notes>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Approximating the ground state energy of the molecular Hamiltonian</vt:lpstr>
      <vt:lpstr>Presentation Structure</vt:lpstr>
      <vt:lpstr>Introduction to the problem </vt:lpstr>
      <vt:lpstr>Current Classical Approaches</vt:lpstr>
      <vt:lpstr>Problems with classical methods </vt:lpstr>
      <vt:lpstr>Proposed Solution </vt:lpstr>
      <vt:lpstr>Quantum Computers</vt:lpstr>
      <vt:lpstr>Principles of Quantum Computers </vt:lpstr>
      <vt:lpstr>Ground State Energy </vt:lpstr>
      <vt:lpstr>Steps To Find the Ground State Energy </vt:lpstr>
      <vt:lpstr>Hybrid approaches and algorithms</vt:lpstr>
      <vt:lpstr>Problems with quantum computers </vt:lpstr>
      <vt:lpstr>Machine learning Model </vt:lpstr>
      <vt:lpstr>Long-Short Term Memory </vt:lpstr>
      <vt:lpstr>Training The Model </vt:lpstr>
      <vt:lpstr>Model Results </vt:lpstr>
      <vt:lpstr>Discussion </vt:lpstr>
      <vt:lpstr>Project Results  </vt:lpstr>
      <vt:lpstr>Conclusions and future lines  </vt:lpstr>
      <vt:lpstr>Thanks for listening!</vt:lpstr>
      <vt:lpstr>Annex </vt:lpstr>
      <vt:lpstr>Equations </vt:lpstr>
      <vt:lpstr>Equations </vt:lpstr>
      <vt:lpstr>Temporal Cost</vt:lpstr>
      <vt:lpstr>Computational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Approximating the ground state energy of the molecular Hamiltonian</dc:title>
  <dc:creator>ameer azzam</dc:creator>
  <cp:lastModifiedBy>ameer azzam</cp:lastModifiedBy>
  <cp:revision>3</cp:revision>
  <dcterms:created xsi:type="dcterms:W3CDTF">2022-06-06T08:46:35Z</dcterms:created>
  <dcterms:modified xsi:type="dcterms:W3CDTF">2022-07-14T16:30:34Z</dcterms:modified>
</cp:coreProperties>
</file>